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unknown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7" r:id="rId3"/>
    <p:sldId id="258" r:id="rId4"/>
    <p:sldId id="263" r:id="rId5"/>
    <p:sldId id="266" r:id="rId6"/>
    <p:sldId id="265" r:id="rId7"/>
    <p:sldId id="268" r:id="rId8"/>
    <p:sldId id="269" r:id="rId9"/>
    <p:sldId id="259" r:id="rId10"/>
    <p:sldId id="260" r:id="rId11"/>
    <p:sldId id="261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Video igrice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Sheet1!$A$2:$A$9</c:f>
              <c:strCache>
                <c:ptCount val="7"/>
                <c:pt idx="0">
                  <c:v>League of Legends</c:v>
                </c:pt>
                <c:pt idx="1">
                  <c:v>Minecraft</c:v>
                </c:pt>
                <c:pt idx="2">
                  <c:v>Battelfield 1</c:v>
                </c:pt>
                <c:pt idx="3">
                  <c:v>GTA V</c:v>
                </c:pt>
                <c:pt idx="4">
                  <c:v>Call of Duty III</c:v>
                </c:pt>
                <c:pt idx="5">
                  <c:v>FIFA 17</c:v>
                </c:pt>
                <c:pt idx="6">
                  <c:v>Team Fortress 2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4</c:v>
                </c:pt>
                <c:pt idx="5">
                  <c:v>9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FA-462B-91DF-E3E5D72AE5C0}"/>
            </c:ext>
          </c:extLst>
        </c:ser>
        <c:dLbls/>
        <c:gapWidth val="219"/>
        <c:overlap val="-27"/>
        <c:axId val="150222720"/>
        <c:axId val="150224256"/>
      </c:barChart>
      <c:catAx>
        <c:axId val="1502227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150224256"/>
        <c:crosses val="autoZero"/>
        <c:auto val="1"/>
        <c:lblAlgn val="ctr"/>
        <c:lblOffset val="100"/>
      </c:catAx>
      <c:valAx>
        <c:axId val="1502242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150222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video igre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Sheet1!$A$2:$A$8</c:f>
              <c:strCache>
                <c:ptCount val="7"/>
                <c:pt idx="0">
                  <c:v>League of Legends</c:v>
                </c:pt>
                <c:pt idx="1">
                  <c:v>Minecraft</c:v>
                </c:pt>
                <c:pt idx="2">
                  <c:v>Battelfield 1</c:v>
                </c:pt>
                <c:pt idx="3">
                  <c:v>GTA V</c:v>
                </c:pt>
                <c:pt idx="4">
                  <c:v>Call of Duty Black ops III</c:v>
                </c:pt>
                <c:pt idx="5">
                  <c:v>FIFA 17</c:v>
                </c:pt>
                <c:pt idx="6">
                  <c:v>Watch dogs 2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 formatCode="General">
                  <c:v>9.0909090909090939E-2</c:v>
                </c:pt>
                <c:pt idx="1">
                  <c:v>4.5454545454545463E-2</c:v>
                </c:pt>
                <c:pt idx="2">
                  <c:v>4.5454545454545463E-2</c:v>
                </c:pt>
                <c:pt idx="3">
                  <c:v>0.18181818181818188</c:v>
                </c:pt>
                <c:pt idx="4">
                  <c:v>0.18181818181818188</c:v>
                </c:pt>
                <c:pt idx="5">
                  <c:v>0.40909090909090917</c:v>
                </c:pt>
                <c:pt idx="6">
                  <c:v>4.5454545454545463E-2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B0-455C-B657-C426E8893445}"/>
            </c:ext>
          </c:extLst>
        </c:ser>
        <c:dLbls/>
        <c:gapWidth val="219"/>
        <c:overlap val="-27"/>
        <c:axId val="148047744"/>
        <c:axId val="148049280"/>
      </c:barChart>
      <c:catAx>
        <c:axId val="1480477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148049280"/>
        <c:crosses val="autoZero"/>
        <c:auto val="1"/>
        <c:lblAlgn val="ctr"/>
        <c:lblOffset val="100"/>
      </c:catAx>
      <c:valAx>
        <c:axId val="14804928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CS"/>
          </a:p>
        </c:txPr>
        <c:crossAx val="14804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Video igrice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664-41F4-AB37-0095797E1CA0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664-41F4-AB37-0095797E1CA0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664-41F4-AB37-0095797E1CA0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664-41F4-AB37-0095797E1CA0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664-41F4-AB37-0095797E1CA0}"/>
              </c:ext>
            </c:extLst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664-41F4-AB37-0095797E1CA0}"/>
              </c:ext>
            </c:extLst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A664-41F4-AB37-0095797E1CA0}"/>
              </c:ext>
            </c:extLst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A664-41F4-AB37-0095797E1CA0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aseline="0" dirty="0"/>
                      <a:t>5; 24%</a:t>
                    </a:r>
                    <a:endParaRPr lang="en-US" dirty="0"/>
                  </a:p>
                </c:rich>
              </c:tx>
              <c:dLblPos val="inEnd"/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64-41F4-AB37-0095797E1CA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baseline="0" dirty="0"/>
                      <a:t>4; 19%</a:t>
                    </a:r>
                    <a:endParaRPr lang="en-US" dirty="0"/>
                  </a:p>
                </c:rich>
              </c:tx>
              <c:dLblPos val="inEnd"/>
              <c:showVal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64-41F4-AB37-0095797E1C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CS"/>
              </a:p>
            </c:txPr>
            <c:dLblPos val="inEnd"/>
            <c:showVal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7"/>
                <c:pt idx="0">
                  <c:v>League of Legends</c:v>
                </c:pt>
                <c:pt idx="1">
                  <c:v>Minecraft</c:v>
                </c:pt>
                <c:pt idx="2">
                  <c:v>Battelfield 1</c:v>
                </c:pt>
                <c:pt idx="3">
                  <c:v>GTA V</c:v>
                </c:pt>
                <c:pt idx="4">
                  <c:v>Call of Duty Black ops III</c:v>
                </c:pt>
                <c:pt idx="5">
                  <c:v>FIFA 17</c:v>
                </c:pt>
                <c:pt idx="6">
                  <c:v>Team Fortress 2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4</c:v>
                </c:pt>
                <c:pt idx="5">
                  <c:v>9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78-4855-96C8-A4C1166BAAC1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C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r-Latn-C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Video igre</c:v>
                </c:pt>
              </c:strCache>
            </c:strRef>
          </c:tx>
          <c:explosion val="25"/>
          <c:cat>
            <c:strRef>
              <c:f>List1!$A$2:$A$7</c:f>
              <c:strCache>
                <c:ptCount val="6"/>
                <c:pt idx="0">
                  <c:v>League of Legends</c:v>
                </c:pt>
                <c:pt idx="1">
                  <c:v>Minecraft</c:v>
                </c:pt>
                <c:pt idx="2">
                  <c:v>Battelfield</c:v>
                </c:pt>
                <c:pt idx="3">
                  <c:v>GTA V</c:v>
                </c:pt>
                <c:pt idx="4">
                  <c:v>Call of Duty Black ops III</c:v>
                </c:pt>
                <c:pt idx="5">
                  <c:v>FIFA 17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9.0909090909090939E-2</c:v>
                </c:pt>
                <c:pt idx="1">
                  <c:v>4.5454545454545463E-2</c:v>
                </c:pt>
                <c:pt idx="2">
                  <c:v>4.5454545454545463E-2</c:v>
                </c:pt>
                <c:pt idx="3">
                  <c:v>0.18181818181818188</c:v>
                </c:pt>
                <c:pt idx="4">
                  <c:v>0.18181818181818188</c:v>
                </c:pt>
                <c:pt idx="5">
                  <c:v>0.40909090909090917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sr-Latn-C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r-HR"/>
  <c:chart>
    <c:title>
      <c:layout/>
    </c:title>
    <c:plotArea>
      <c:layout/>
      <c:lineChart>
        <c:grouping val="standard"/>
        <c:ser>
          <c:idx val="0"/>
          <c:order val="0"/>
          <c:tx>
            <c:strRef>
              <c:f>List1!$B$1</c:f>
              <c:strCache>
                <c:ptCount val="1"/>
                <c:pt idx="0">
                  <c:v>Skup 1</c:v>
                </c:pt>
              </c:strCache>
            </c:strRef>
          </c:tx>
          <c:marker>
            <c:symbol val="none"/>
          </c:marker>
          <c:cat>
            <c:strRef>
              <c:f>List1!$A$2:$A$7</c:f>
              <c:strCache>
                <c:ptCount val="6"/>
                <c:pt idx="0">
                  <c:v>League of Legends</c:v>
                </c:pt>
                <c:pt idx="1">
                  <c:v>Minecraft</c:v>
                </c:pt>
                <c:pt idx="2">
                  <c:v>Battelfield</c:v>
                </c:pt>
                <c:pt idx="3">
                  <c:v>GTA V</c:v>
                </c:pt>
                <c:pt idx="4">
                  <c:v>Call of Duty Black ops III</c:v>
                </c:pt>
                <c:pt idx="5">
                  <c:v>FIFA 17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4</c:v>
                </c:pt>
                <c:pt idx="5">
                  <c:v>9</c:v>
                </c:pt>
              </c:numCache>
            </c:numRef>
          </c:val>
        </c:ser>
        <c:dLbls/>
        <c:marker val="1"/>
        <c:axId val="150653952"/>
        <c:axId val="150663936"/>
      </c:lineChart>
      <c:catAx>
        <c:axId val="150653952"/>
        <c:scaling>
          <c:orientation val="minMax"/>
        </c:scaling>
        <c:axPos val="b"/>
        <c:tickLblPos val="nextTo"/>
        <c:crossAx val="150663936"/>
        <c:crosses val="autoZero"/>
        <c:auto val="1"/>
        <c:lblAlgn val="ctr"/>
        <c:lblOffset val="100"/>
      </c:catAx>
      <c:valAx>
        <c:axId val="150663936"/>
        <c:scaling>
          <c:orientation val="minMax"/>
        </c:scaling>
        <c:axPos val="l"/>
        <c:majorGridlines/>
        <c:numFmt formatCode="General" sourceLinked="1"/>
        <c:tickLblPos val="nextTo"/>
        <c:crossAx val="15065395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sr-Latn-C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6859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832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62401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78742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28612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15068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5997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47325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028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2431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5045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5717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06502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2515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9484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70258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4407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135AE-3AD9-4846-B8CB-50D9F4C6FFEA}" type="datetimeFigureOut">
              <a:rPr lang="hr-HR" smtClean="0"/>
              <a:pPr/>
              <a:t>8.12.2016.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63033-E954-410E-B035-6AD52034AC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22417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OMILJENE VIDEO IGRE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77560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Naša omiljena igra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Call of Duty Black ops III je bila najpoznatija igrica </a:t>
            </a:r>
            <a:r>
              <a:rPr lang="hr-HR" dirty="0" smtClean="0"/>
              <a:t>2015.</a:t>
            </a:r>
            <a:endParaRPr lang="hr-HR" dirty="0"/>
          </a:p>
          <a:p>
            <a:r>
              <a:rPr lang="hr-HR" dirty="0" smtClean="0"/>
              <a:t>Najbolja igrica nama i vidi se po slikama zašto je volimo.</a:t>
            </a:r>
            <a:endParaRPr lang="hr-HR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92610">
            <a:off x="383903" y="4010055"/>
            <a:ext cx="3270042" cy="1715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9938" y="3502645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77722">
            <a:off x="8204433" y="3832946"/>
            <a:ext cx="3280707" cy="184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73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Official Call of Duty® Black Ops III Reveal Trailer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0767" y="216817"/>
            <a:ext cx="11395467" cy="6410304"/>
          </a:xfrm>
        </p:spPr>
      </p:pic>
    </p:spTree>
    <p:extLst>
      <p:ext uri="{BB962C8B-B14F-4D97-AF65-F5344CB8AC3E}">
        <p14:creationId xmlns:p14="http://schemas.microsoft.com/office/powerpoint/2010/main" xmlns="" val="328589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68115" y="2967335"/>
            <a:ext cx="985577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END</a:t>
            </a:r>
          </a:p>
          <a:p>
            <a:pPr algn="ctr"/>
            <a:endParaRPr lang="hr-H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hr-H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BY:Luka Žegarac i Ivan Brezec</a:t>
            </a:r>
          </a:p>
          <a:p>
            <a:pPr algn="ctr"/>
            <a:r>
              <a:rPr lang="hr-H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7a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11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Rezultati o najdražim igricama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2</a:t>
            </a:r>
            <a:r>
              <a:rPr lang="hr-HR" dirty="0" smtClean="0"/>
              <a:t> </a:t>
            </a:r>
            <a:r>
              <a:rPr lang="hr-HR" dirty="0"/>
              <a:t>učenika odabralo je League of Legends.</a:t>
            </a:r>
          </a:p>
          <a:p>
            <a:r>
              <a:rPr lang="hr-HR" dirty="0"/>
              <a:t>1</a:t>
            </a:r>
            <a:r>
              <a:rPr lang="hr-HR" dirty="0" smtClean="0"/>
              <a:t> </a:t>
            </a:r>
            <a:r>
              <a:rPr lang="hr-HR" dirty="0"/>
              <a:t>učenika odabralo je Minecraft.</a:t>
            </a:r>
          </a:p>
          <a:p>
            <a:r>
              <a:rPr lang="hr-HR" dirty="0"/>
              <a:t>1 učenik odabralo je Battelfield 1.</a:t>
            </a:r>
          </a:p>
          <a:p>
            <a:r>
              <a:rPr lang="hr-HR" dirty="0"/>
              <a:t>4 učenika odabralo je GTA V.</a:t>
            </a:r>
          </a:p>
          <a:p>
            <a:r>
              <a:rPr lang="hr-HR" dirty="0"/>
              <a:t>4 učenika odabralo je Call of Duty Black ops III.</a:t>
            </a:r>
          </a:p>
          <a:p>
            <a:r>
              <a:rPr lang="hr-HR" dirty="0"/>
              <a:t>9</a:t>
            </a:r>
            <a:r>
              <a:rPr lang="hr-HR" dirty="0" smtClean="0"/>
              <a:t> </a:t>
            </a:r>
            <a:r>
              <a:rPr lang="hr-HR" dirty="0"/>
              <a:t>učenika odabalo je FIFA 17.</a:t>
            </a:r>
          </a:p>
          <a:p>
            <a:r>
              <a:rPr lang="hr-HR" dirty="0"/>
              <a:t>1 učenik  odabrao je </a:t>
            </a:r>
            <a:r>
              <a:rPr lang="hr-HR" dirty="0" smtClean="0"/>
              <a:t>Team </a:t>
            </a:r>
            <a:r>
              <a:rPr lang="hr-HR" dirty="0" smtClean="0"/>
              <a:t>Fortress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6628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3100308"/>
              </p:ext>
            </p:extLst>
          </p:nvPr>
        </p:nvGraphicFramePr>
        <p:xfrm>
          <a:off x="3" y="0"/>
          <a:ext cx="12191998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9871">
                  <a:extLst>
                    <a:ext uri="{9D8B030D-6E8A-4147-A177-3AD203B41FA5}">
                      <a16:colId xmlns:a16="http://schemas.microsoft.com/office/drawing/2014/main" xmlns="" val="2681351426"/>
                    </a:ext>
                  </a:extLst>
                </a:gridCol>
                <a:gridCol w="1345475">
                  <a:extLst>
                    <a:ext uri="{9D8B030D-6E8A-4147-A177-3AD203B41FA5}">
                      <a16:colId xmlns:a16="http://schemas.microsoft.com/office/drawing/2014/main" xmlns="" val="3970281337"/>
                    </a:ext>
                  </a:extLst>
                </a:gridCol>
                <a:gridCol w="1489165">
                  <a:extLst>
                    <a:ext uri="{9D8B030D-6E8A-4147-A177-3AD203B41FA5}">
                      <a16:colId xmlns:a16="http://schemas.microsoft.com/office/drawing/2014/main" xmlns="" val="2799868080"/>
                    </a:ext>
                  </a:extLst>
                </a:gridCol>
                <a:gridCol w="1541417">
                  <a:extLst>
                    <a:ext uri="{9D8B030D-6E8A-4147-A177-3AD203B41FA5}">
                      <a16:colId xmlns:a16="http://schemas.microsoft.com/office/drawing/2014/main" xmlns="" val="1585500894"/>
                    </a:ext>
                  </a:extLst>
                </a:gridCol>
                <a:gridCol w="1449978">
                  <a:extLst>
                    <a:ext uri="{9D8B030D-6E8A-4147-A177-3AD203B41FA5}">
                      <a16:colId xmlns:a16="http://schemas.microsoft.com/office/drawing/2014/main" xmlns="" val="3101222343"/>
                    </a:ext>
                  </a:extLst>
                </a:gridCol>
                <a:gridCol w="1449977">
                  <a:extLst>
                    <a:ext uri="{9D8B030D-6E8A-4147-A177-3AD203B41FA5}">
                      <a16:colId xmlns:a16="http://schemas.microsoft.com/office/drawing/2014/main" xmlns="" val="4206863673"/>
                    </a:ext>
                  </a:extLst>
                </a:gridCol>
                <a:gridCol w="1423320">
                  <a:extLst>
                    <a:ext uri="{9D8B030D-6E8A-4147-A177-3AD203B41FA5}">
                      <a16:colId xmlns:a16="http://schemas.microsoft.com/office/drawing/2014/main" xmlns="" val="3575568404"/>
                    </a:ext>
                  </a:extLst>
                </a:gridCol>
                <a:gridCol w="1232795">
                  <a:extLst>
                    <a:ext uri="{9D8B030D-6E8A-4147-A177-3AD203B41FA5}">
                      <a16:colId xmlns:a16="http://schemas.microsoft.com/office/drawing/2014/main" xmlns="" val="2007600137"/>
                    </a:ext>
                  </a:extLst>
                </a:gridCol>
              </a:tblGrid>
              <a:tr h="2566083"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League of Legends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Minecraft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Battelfield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GTA</a:t>
                      </a:r>
                      <a:r>
                        <a:rPr lang="hr-HR" baseline="0" dirty="0">
                          <a:solidFill>
                            <a:schemeClr val="tx1"/>
                          </a:solidFill>
                        </a:rPr>
                        <a:t> V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Call of Duty Black</a:t>
                      </a:r>
                      <a:r>
                        <a:rPr lang="hr-HR" baseline="0" dirty="0">
                          <a:solidFill>
                            <a:schemeClr val="tx1"/>
                          </a:solidFill>
                        </a:rPr>
                        <a:t> ops </a:t>
                      </a:r>
                      <a:r>
                        <a:rPr lang="hr-HR" baseline="0" dirty="0">
                          <a:solidFill>
                            <a:schemeClr val="accent2"/>
                          </a:solidFill>
                        </a:rPr>
                        <a:t>III</a:t>
                      </a:r>
                      <a:endParaRPr lang="hr-HR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FIFA</a:t>
                      </a:r>
                      <a:r>
                        <a:rPr lang="hr-HR" baseline="0" dirty="0">
                          <a:solidFill>
                            <a:schemeClr val="tx1"/>
                          </a:solidFill>
                        </a:rPr>
                        <a:t> 17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baseline="0" dirty="0" smtClean="0">
                          <a:solidFill>
                            <a:schemeClr val="tx1"/>
                          </a:solidFill>
                        </a:rPr>
                        <a:t>Team </a:t>
                      </a:r>
                      <a:r>
                        <a:rPr lang="hr-HR" baseline="0" dirty="0" err="1" smtClean="0">
                          <a:solidFill>
                            <a:schemeClr val="tx1"/>
                          </a:solidFill>
                        </a:rPr>
                        <a:t>Fortress</a:t>
                      </a:r>
                      <a:r>
                        <a:rPr lang="hr-HR" baseline="0" dirty="0" smtClean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1309392"/>
                  </a:ext>
                </a:extLst>
              </a:tr>
              <a:tr h="1100492"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Frekvencija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1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1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1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2904246"/>
                  </a:ext>
                </a:extLst>
              </a:tr>
              <a:tr h="1760787"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b="1" dirty="0">
                          <a:solidFill>
                            <a:schemeClr val="tx1"/>
                          </a:solidFill>
                        </a:rPr>
                        <a:t>Izračun relativne frekvencije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hr-HR" sz="1800" dirty="0" smtClean="0">
                          <a:solidFill>
                            <a:schemeClr val="tx1"/>
                          </a:solidFill>
                        </a:rPr>
                        <a:t>/22</a:t>
                      </a:r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/22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1/22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/22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4/22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/22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1/22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4480240"/>
                  </a:ext>
                </a:extLst>
              </a:tr>
              <a:tr h="1430639">
                <a:tc>
                  <a:txBody>
                    <a:bodyPr/>
                    <a:lstStyle/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>
                          <a:solidFill>
                            <a:schemeClr val="tx1"/>
                          </a:solidFill>
                        </a:rPr>
                        <a:t>Relativna frekvencija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0.0909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0.0454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0.0454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0.1818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0.1818</a:t>
                      </a:r>
                    </a:p>
                    <a:p>
                      <a:pPr lvl="0" algn="ctr"/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0.4030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endParaRPr lang="hr-HR" dirty="0" smtClean="0">
                        <a:solidFill>
                          <a:schemeClr val="tx1"/>
                        </a:solidFill>
                      </a:endParaRPr>
                    </a:p>
                    <a:p>
                      <a:pPr lvl="0" algn="ctr"/>
                      <a:r>
                        <a:rPr lang="hr-HR" dirty="0" smtClean="0">
                          <a:solidFill>
                            <a:schemeClr val="tx1"/>
                          </a:solidFill>
                        </a:rPr>
                        <a:t>0.0454</a:t>
                      </a:r>
                      <a:endParaRPr lang="hr-H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862456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0271" y="1581257"/>
            <a:ext cx="1068663" cy="508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9647" y="1688042"/>
            <a:ext cx="1116316" cy="259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1993" y="1413417"/>
            <a:ext cx="1108625" cy="579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1668" y="1349058"/>
            <a:ext cx="1184876" cy="663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93809" y="1318897"/>
            <a:ext cx="1164304" cy="727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8535" y="1283736"/>
            <a:ext cx="1199889" cy="8125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5163" y="1479306"/>
            <a:ext cx="1034549" cy="5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08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53156290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47247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11822060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1315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60206394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740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57670313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42156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39326933"/>
              </p:ext>
            </p:extLst>
          </p:nvPr>
        </p:nvGraphicFramePr>
        <p:xfrm>
          <a:off x="681038" y="2336800"/>
          <a:ext cx="9613900" cy="359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05866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Zanimljivosti o igricama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150" y="2327446"/>
            <a:ext cx="9613861" cy="3599316"/>
          </a:xfrm>
        </p:spPr>
        <p:txBody>
          <a:bodyPr/>
          <a:lstStyle/>
          <a:p>
            <a:r>
              <a:rPr lang="hr-HR" dirty="0"/>
              <a:t>Prva videoigrica koja je izašla u javnost je tennis za dvoje 1958 od Williama Higinbothama.</a:t>
            </a:r>
          </a:p>
          <a:p>
            <a:r>
              <a:rPr lang="hr-HR" dirty="0"/>
              <a:t>Prva Igrica je napravljena </a:t>
            </a:r>
            <a:r>
              <a:rPr lang="hr-HR" dirty="0" smtClean="0"/>
              <a:t>1947.</a:t>
            </a:r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43601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241</TotalTime>
  <Words>183</Words>
  <Application>Microsoft Office PowerPoint</Application>
  <PresentationFormat>Custom</PresentationFormat>
  <Paragraphs>120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Berlin</vt:lpstr>
      <vt:lpstr>OMILJENE VIDEO IGRE</vt:lpstr>
      <vt:lpstr>Rezultati o najdražim igricama</vt:lpstr>
      <vt:lpstr>Slide 3</vt:lpstr>
      <vt:lpstr>Slide 4</vt:lpstr>
      <vt:lpstr>Slide 5</vt:lpstr>
      <vt:lpstr>Slide 6</vt:lpstr>
      <vt:lpstr>Slide 7</vt:lpstr>
      <vt:lpstr>Slide 8</vt:lpstr>
      <vt:lpstr>Zanimljivosti o igricama</vt:lpstr>
      <vt:lpstr>Naša omiljena igra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OMILJNE VIDEO IGRE</dc:title>
  <dc:creator>Ivona</dc:creator>
  <cp:lastModifiedBy>nastava</cp:lastModifiedBy>
  <cp:revision>29</cp:revision>
  <dcterms:created xsi:type="dcterms:W3CDTF">2016-12-02T14:57:41Z</dcterms:created>
  <dcterms:modified xsi:type="dcterms:W3CDTF">2016-12-08T15:26:09Z</dcterms:modified>
</cp:coreProperties>
</file>