
<file path=[Content_Types].xml><?xml version="1.0" encoding="utf-8"?>
<Types xmlns="http://schemas.openxmlformats.org/package/2006/content-types">
  <Default Extension="crdownload" ContentType="image/pn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ebp" ContentType="image/webp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56" r:id="rId2"/>
    <p:sldId id="257" r:id="rId3"/>
    <p:sldId id="273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4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51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D3D53-9731-4475-B8B8-341E3F99F733}" type="datetimeFigureOut">
              <a:rPr lang="en-GB" smtClean="0"/>
              <a:t>07/02/2022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33180-23D2-41A7-9A64-ABE5A5A708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69016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D3D53-9731-4475-B8B8-341E3F99F733}" type="datetimeFigureOut">
              <a:rPr lang="en-GB" smtClean="0"/>
              <a:t>07/02/2022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33180-23D2-41A7-9A64-ABE5A5A708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26243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D3D53-9731-4475-B8B8-341E3F99F733}" type="datetimeFigureOut">
              <a:rPr lang="en-GB" smtClean="0"/>
              <a:t>07/02/2022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33180-23D2-41A7-9A64-ABE5A5A708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0775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D3D53-9731-4475-B8B8-341E3F99F733}" type="datetimeFigureOut">
              <a:rPr lang="en-GB" smtClean="0"/>
              <a:t>07/02/2022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33180-23D2-41A7-9A64-ABE5A5A7088A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576514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D3D53-9731-4475-B8B8-341E3F99F733}" type="datetimeFigureOut">
              <a:rPr lang="en-GB" smtClean="0"/>
              <a:t>07/02/2022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33180-23D2-41A7-9A64-ABE5A5A708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30526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D3D53-9731-4475-B8B8-341E3F99F733}" type="datetimeFigureOut">
              <a:rPr lang="en-GB" smtClean="0"/>
              <a:t>07/02/2022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33180-23D2-41A7-9A64-ABE5A5A708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34053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D3D53-9731-4475-B8B8-341E3F99F733}" type="datetimeFigureOut">
              <a:rPr lang="en-GB" smtClean="0"/>
              <a:t>07/02/2022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33180-23D2-41A7-9A64-ABE5A5A708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03915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D3D53-9731-4475-B8B8-341E3F99F733}" type="datetimeFigureOut">
              <a:rPr lang="en-GB" smtClean="0"/>
              <a:t>07/02/2022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33180-23D2-41A7-9A64-ABE5A5A708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60861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D3D53-9731-4475-B8B8-341E3F99F733}" type="datetimeFigureOut">
              <a:rPr lang="en-GB" smtClean="0"/>
              <a:t>07/02/2022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33180-23D2-41A7-9A64-ABE5A5A708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36180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D3D53-9731-4475-B8B8-341E3F99F733}" type="datetimeFigureOut">
              <a:rPr lang="en-GB" smtClean="0"/>
              <a:t>07/02/2022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33180-23D2-41A7-9A64-ABE5A5A708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31844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D3D53-9731-4475-B8B8-341E3F99F733}" type="datetimeFigureOut">
              <a:rPr lang="en-GB" smtClean="0"/>
              <a:t>07/02/2022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33180-23D2-41A7-9A64-ABE5A5A708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6943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D3D53-9731-4475-B8B8-341E3F99F733}" type="datetimeFigureOut">
              <a:rPr lang="en-GB" smtClean="0"/>
              <a:t>07/02/2022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33180-23D2-41A7-9A64-ABE5A5A708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6116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D3D53-9731-4475-B8B8-341E3F99F733}" type="datetimeFigureOut">
              <a:rPr lang="en-GB" smtClean="0"/>
              <a:t>07/02/2022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33180-23D2-41A7-9A64-ABE5A5A708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99619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D3D53-9731-4475-B8B8-341E3F99F733}" type="datetimeFigureOut">
              <a:rPr lang="en-GB" smtClean="0"/>
              <a:t>07/02/2022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33180-23D2-41A7-9A64-ABE5A5A708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72088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D3D53-9731-4475-B8B8-341E3F99F733}" type="datetimeFigureOut">
              <a:rPr lang="en-GB" smtClean="0"/>
              <a:t>07/02/2022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33180-23D2-41A7-9A64-ABE5A5A708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3929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D3D53-9731-4475-B8B8-341E3F99F733}" type="datetimeFigureOut">
              <a:rPr lang="en-GB" smtClean="0"/>
              <a:t>07/02/2022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33180-23D2-41A7-9A64-ABE5A5A708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4936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D3D53-9731-4475-B8B8-341E3F99F733}" type="datetimeFigureOut">
              <a:rPr lang="en-GB" smtClean="0"/>
              <a:t>07/02/2022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33180-23D2-41A7-9A64-ABE5A5A708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74300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959D3D53-9731-4475-B8B8-341E3F99F733}" type="datetimeFigureOut">
              <a:rPr lang="en-GB" smtClean="0"/>
              <a:t>07/02/2022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87133180-23D2-41A7-9A64-ABE5A5A708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911976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ebp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crdownload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FA7132-30B0-4350-9111-824B9757381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UTJECAJ RADIJACIJE NA LJUDSKO TIJELO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EFDD1D-13CC-42FF-9862-C6E3E678D00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OŠ </a:t>
            </a:r>
            <a:r>
              <a:rPr lang="en-GB" dirty="0" err="1"/>
              <a:t>Medvedgrad</a:t>
            </a:r>
            <a:endParaRPr lang="en-GB" dirty="0"/>
          </a:p>
          <a:p>
            <a:r>
              <a:rPr lang="en-GB" dirty="0"/>
              <a:t>Tomislav </a:t>
            </a:r>
            <a:r>
              <a:rPr lang="en-GB" dirty="0" err="1"/>
              <a:t>Kostelić</a:t>
            </a:r>
            <a:r>
              <a:rPr lang="en-GB" dirty="0"/>
              <a:t>, 7.b</a:t>
            </a:r>
          </a:p>
        </p:txBody>
      </p:sp>
    </p:spTree>
    <p:extLst>
      <p:ext uri="{BB962C8B-B14F-4D97-AF65-F5344CB8AC3E}">
        <p14:creationId xmlns:p14="http://schemas.microsoft.com/office/powerpoint/2010/main" val="11980754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6006EA-7878-4F05-85ED-55DA24940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/>
              <a:t>SINDROMI UZROKOVANI ARB-om</a:t>
            </a:r>
            <a:br>
              <a:rPr lang="en-GB" dirty="0"/>
            </a:br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9781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CE37DBB-E49E-4D97-ABA7-36CE64C8BB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9895" y="4396582"/>
            <a:ext cx="2466975" cy="18478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A558D58-1226-416E-974A-CC622128B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HEMATOPOETSKI SINDROM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2FD45E-F6E0-43CF-8D0E-1EA6B3E6C2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err="1"/>
              <a:t>Ako</a:t>
            </a:r>
            <a:r>
              <a:rPr lang="en-GB" dirty="0"/>
              <a:t> je </a:t>
            </a:r>
            <a:r>
              <a:rPr lang="en-GB" dirty="0" err="1"/>
              <a:t>ljudsko</a:t>
            </a:r>
            <a:r>
              <a:rPr lang="en-GB" dirty="0"/>
              <a:t> </a:t>
            </a:r>
            <a:r>
              <a:rPr lang="en-GB" dirty="0" err="1"/>
              <a:t>tijelo</a:t>
            </a:r>
            <a:r>
              <a:rPr lang="en-GB" dirty="0"/>
              <a:t> </a:t>
            </a:r>
            <a:r>
              <a:rPr lang="en-GB" dirty="0" err="1"/>
              <a:t>izloženo</a:t>
            </a:r>
            <a:r>
              <a:rPr lang="en-GB" dirty="0"/>
              <a:t> 2-7 </a:t>
            </a:r>
            <a:r>
              <a:rPr lang="en-GB" dirty="0" err="1"/>
              <a:t>Gy</a:t>
            </a:r>
            <a:r>
              <a:rPr lang="en-GB" dirty="0"/>
              <a:t>, </a:t>
            </a:r>
            <a:r>
              <a:rPr lang="en-GB" dirty="0" err="1"/>
              <a:t>oštećene</a:t>
            </a:r>
            <a:r>
              <a:rPr lang="en-GB" dirty="0"/>
              <a:t> </a:t>
            </a:r>
            <a:r>
              <a:rPr lang="en-GB" dirty="0" err="1"/>
              <a:t>su</a:t>
            </a:r>
            <a:r>
              <a:rPr lang="en-GB" dirty="0"/>
              <a:t> </a:t>
            </a:r>
            <a:r>
              <a:rPr lang="en-GB" dirty="0" err="1"/>
              <a:t>matične</a:t>
            </a:r>
            <a:r>
              <a:rPr lang="en-GB" dirty="0"/>
              <a:t> (</a:t>
            </a:r>
            <a:r>
              <a:rPr lang="en-GB" dirty="0" err="1"/>
              <a:t>hematopoetske</a:t>
            </a:r>
            <a:r>
              <a:rPr lang="en-GB" dirty="0"/>
              <a:t>) </a:t>
            </a:r>
            <a:r>
              <a:rPr lang="en-GB" dirty="0" err="1"/>
              <a:t>stanice</a:t>
            </a:r>
            <a:r>
              <a:rPr lang="en-GB" dirty="0"/>
              <a:t>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dolazi</a:t>
            </a:r>
            <a:r>
              <a:rPr lang="en-GB" dirty="0"/>
              <a:t> do </a:t>
            </a:r>
            <a:r>
              <a:rPr lang="en-GB" dirty="0" err="1"/>
              <a:t>propadanja</a:t>
            </a:r>
            <a:r>
              <a:rPr lang="en-GB" dirty="0"/>
              <a:t> </a:t>
            </a:r>
            <a:r>
              <a:rPr lang="en-GB" b="1" dirty="0" err="1"/>
              <a:t>koštane</a:t>
            </a:r>
            <a:r>
              <a:rPr lang="en-GB" b="1" dirty="0"/>
              <a:t> </a:t>
            </a:r>
            <a:r>
              <a:rPr lang="en-GB" b="1" dirty="0" err="1"/>
              <a:t>srži</a:t>
            </a:r>
            <a:endParaRPr lang="en-GB" b="1" dirty="0"/>
          </a:p>
          <a:p>
            <a:endParaRPr lang="en-GB" b="1" dirty="0"/>
          </a:p>
          <a:p>
            <a:r>
              <a:rPr lang="en-GB" dirty="0" err="1"/>
              <a:t>Koštana</a:t>
            </a:r>
            <a:r>
              <a:rPr lang="en-GB" dirty="0"/>
              <a:t> </a:t>
            </a:r>
            <a:r>
              <a:rPr lang="en-GB" dirty="0" err="1"/>
              <a:t>srž</a:t>
            </a:r>
            <a:r>
              <a:rPr lang="en-GB" dirty="0"/>
              <a:t> je </a:t>
            </a:r>
            <a:r>
              <a:rPr lang="en-GB" dirty="0" err="1"/>
              <a:t>najviše</a:t>
            </a:r>
            <a:r>
              <a:rPr lang="en-GB" dirty="0"/>
              <a:t> </a:t>
            </a:r>
            <a:r>
              <a:rPr lang="en-GB" dirty="0" err="1"/>
              <a:t>oštećena</a:t>
            </a:r>
            <a:r>
              <a:rPr lang="en-GB" dirty="0"/>
              <a:t> </a:t>
            </a:r>
            <a:r>
              <a:rPr lang="en-GB" dirty="0" err="1"/>
              <a:t>ovim</a:t>
            </a:r>
            <a:r>
              <a:rPr lang="en-GB" dirty="0"/>
              <a:t> </a:t>
            </a:r>
            <a:r>
              <a:rPr lang="en-GB" dirty="0" err="1"/>
              <a:t>sindromom</a:t>
            </a:r>
            <a:r>
              <a:rPr lang="en-GB" dirty="0"/>
              <a:t> </a:t>
            </a:r>
            <a:r>
              <a:rPr lang="en-GB" dirty="0" err="1"/>
              <a:t>zbog</a:t>
            </a:r>
            <a:r>
              <a:rPr lang="en-GB" dirty="0"/>
              <a:t> </a:t>
            </a:r>
            <a:r>
              <a:rPr lang="en-GB" dirty="0" err="1"/>
              <a:t>činjenice</a:t>
            </a:r>
            <a:r>
              <a:rPr lang="en-GB" dirty="0"/>
              <a:t> da je </a:t>
            </a:r>
            <a:r>
              <a:rPr lang="en-GB" dirty="0" err="1"/>
              <a:t>vrlo</a:t>
            </a:r>
            <a:r>
              <a:rPr lang="en-GB" dirty="0"/>
              <a:t> </a:t>
            </a:r>
            <a:r>
              <a:rPr lang="en-GB" dirty="0" err="1"/>
              <a:t>osjetljiva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radijaciju</a:t>
            </a:r>
            <a:r>
              <a:rPr lang="en-GB" dirty="0"/>
              <a:t>, </a:t>
            </a:r>
            <a:r>
              <a:rPr lang="en-GB" dirty="0" err="1"/>
              <a:t>uzrok</a:t>
            </a:r>
            <a:r>
              <a:rPr lang="en-GB" dirty="0"/>
              <a:t> tome je </a:t>
            </a:r>
            <a:r>
              <a:rPr lang="en-GB" dirty="0" err="1"/>
              <a:t>činjenica</a:t>
            </a:r>
            <a:r>
              <a:rPr lang="en-GB" dirty="0"/>
              <a:t> da </a:t>
            </a:r>
            <a:r>
              <a:rPr lang="en-GB" dirty="0" err="1"/>
              <a:t>su</a:t>
            </a:r>
            <a:r>
              <a:rPr lang="en-GB" dirty="0"/>
              <a:t> </a:t>
            </a:r>
            <a:r>
              <a:rPr lang="en-GB" dirty="0" err="1"/>
              <a:t>sve</a:t>
            </a:r>
            <a:r>
              <a:rPr lang="en-GB" dirty="0"/>
              <a:t> </a:t>
            </a:r>
            <a:r>
              <a:rPr lang="en-GB" dirty="0" err="1"/>
              <a:t>krvotvorne</a:t>
            </a:r>
            <a:r>
              <a:rPr lang="en-GB" dirty="0"/>
              <a:t> </a:t>
            </a:r>
            <a:r>
              <a:rPr lang="en-GB" dirty="0" err="1"/>
              <a:t>stanice</a:t>
            </a:r>
            <a:r>
              <a:rPr lang="en-GB" dirty="0"/>
              <a:t> </a:t>
            </a:r>
            <a:r>
              <a:rPr lang="en-GB" dirty="0" err="1"/>
              <a:t>iznimno</a:t>
            </a:r>
            <a:r>
              <a:rPr lang="en-GB" dirty="0"/>
              <a:t> </a:t>
            </a:r>
            <a:r>
              <a:rPr lang="en-GB" dirty="0" err="1"/>
              <a:t>metabolički</a:t>
            </a:r>
            <a:r>
              <a:rPr lang="en-GB" dirty="0"/>
              <a:t> </a:t>
            </a:r>
            <a:r>
              <a:rPr lang="en-GB" dirty="0" err="1"/>
              <a:t>aktivne</a:t>
            </a:r>
            <a:r>
              <a:rPr lang="en-GB" dirty="0"/>
              <a:t>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prolaze</a:t>
            </a:r>
            <a:r>
              <a:rPr lang="en-GB" dirty="0"/>
              <a:t> </a:t>
            </a:r>
            <a:r>
              <a:rPr lang="en-GB" dirty="0" err="1"/>
              <a:t>kroz</a:t>
            </a:r>
            <a:r>
              <a:rPr lang="en-GB" dirty="0"/>
              <a:t> </a:t>
            </a:r>
            <a:r>
              <a:rPr lang="en-GB" dirty="0" err="1"/>
              <a:t>puno</a:t>
            </a:r>
            <a:r>
              <a:rPr lang="en-GB" dirty="0"/>
              <a:t> </a:t>
            </a:r>
            <a:r>
              <a:rPr lang="en-GB" dirty="0" err="1"/>
              <a:t>ciklusa</a:t>
            </a:r>
            <a:r>
              <a:rPr lang="en-GB" dirty="0"/>
              <a:t> </a:t>
            </a:r>
            <a:r>
              <a:rPr lang="en-GB" dirty="0" err="1"/>
              <a:t>dijeljenja</a:t>
            </a:r>
            <a:endParaRPr lang="en-GB" dirty="0"/>
          </a:p>
          <a:p>
            <a:endParaRPr lang="en-GB" dirty="0"/>
          </a:p>
          <a:p>
            <a:r>
              <a:rPr lang="en-GB" dirty="0" err="1"/>
              <a:t>Posljedica</a:t>
            </a:r>
            <a:r>
              <a:rPr lang="en-GB" dirty="0"/>
              <a:t> toga je </a:t>
            </a:r>
            <a:r>
              <a:rPr lang="en-GB" dirty="0" err="1"/>
              <a:t>nagli</a:t>
            </a:r>
            <a:r>
              <a:rPr lang="en-GB" dirty="0"/>
              <a:t> pad </a:t>
            </a:r>
            <a:r>
              <a:rPr lang="en-GB" dirty="0" err="1"/>
              <a:t>broja</a:t>
            </a:r>
            <a:r>
              <a:rPr lang="en-GB" dirty="0"/>
              <a:t> </a:t>
            </a:r>
            <a:r>
              <a:rPr lang="en-GB" b="1" dirty="0" err="1"/>
              <a:t>eritrocita</a:t>
            </a:r>
            <a:r>
              <a:rPr lang="en-GB" b="1" dirty="0"/>
              <a:t>, </a:t>
            </a:r>
            <a:r>
              <a:rPr lang="en-GB" b="1" dirty="0" err="1"/>
              <a:t>leukocita</a:t>
            </a:r>
            <a:r>
              <a:rPr lang="en-GB" b="1" dirty="0"/>
              <a:t> </a:t>
            </a:r>
            <a:r>
              <a:rPr lang="en-GB" b="1" dirty="0" err="1"/>
              <a:t>i</a:t>
            </a:r>
            <a:endParaRPr lang="en-GB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DC482FC-4F68-4DFE-80D5-003125B24435}"/>
              </a:ext>
            </a:extLst>
          </p:cNvPr>
          <p:cNvSpPr txBox="1"/>
          <p:nvPr/>
        </p:nvSpPr>
        <p:spPr>
          <a:xfrm>
            <a:off x="8254767" y="6311900"/>
            <a:ext cx="39372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/>
              <a:t>Primjer</a:t>
            </a:r>
            <a:r>
              <a:rPr lang="en-GB" dirty="0"/>
              <a:t> </a:t>
            </a:r>
            <a:r>
              <a:rPr lang="en-GB" dirty="0" err="1"/>
              <a:t>hematopoetske</a:t>
            </a:r>
            <a:r>
              <a:rPr lang="en-GB" dirty="0"/>
              <a:t>/</a:t>
            </a:r>
            <a:r>
              <a:rPr lang="en-GB" dirty="0" err="1"/>
              <a:t>matične</a:t>
            </a:r>
            <a:r>
              <a:rPr lang="en-GB" dirty="0"/>
              <a:t> </a:t>
            </a:r>
            <a:r>
              <a:rPr lang="en-GB" dirty="0" err="1"/>
              <a:t>stanice</a:t>
            </a:r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6BD29D7-E112-41CB-B61C-D736309F0DE3}"/>
              </a:ext>
            </a:extLst>
          </p:cNvPr>
          <p:cNvSpPr txBox="1"/>
          <p:nvPr/>
        </p:nvSpPr>
        <p:spPr>
          <a:xfrm>
            <a:off x="1216404" y="4704280"/>
            <a:ext cx="78322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err="1">
                <a:solidFill>
                  <a:schemeClr val="tx2"/>
                </a:solidFill>
              </a:rPr>
              <a:t>trombocita</a:t>
            </a:r>
            <a:r>
              <a:rPr lang="en-GB" sz="2000" dirty="0">
                <a:solidFill>
                  <a:schemeClr val="tx2"/>
                </a:solidFill>
              </a:rPr>
              <a:t>(</a:t>
            </a:r>
            <a:r>
              <a:rPr lang="en-GB" sz="2000" dirty="0" err="1">
                <a:solidFill>
                  <a:schemeClr val="tx2"/>
                </a:solidFill>
              </a:rPr>
              <a:t>manje</a:t>
            </a:r>
            <a:r>
              <a:rPr lang="en-GB" sz="2000" dirty="0">
                <a:solidFill>
                  <a:schemeClr val="tx2"/>
                </a:solidFill>
              </a:rPr>
              <a:t> </a:t>
            </a:r>
            <a:r>
              <a:rPr lang="en-GB" sz="2000" dirty="0" err="1">
                <a:solidFill>
                  <a:schemeClr val="tx2"/>
                </a:solidFill>
              </a:rPr>
              <a:t>izraženo</a:t>
            </a:r>
            <a:r>
              <a:rPr lang="en-GB" sz="2000" dirty="0">
                <a:solidFill>
                  <a:schemeClr val="tx2"/>
                </a:solidFill>
              </a:rPr>
              <a:t> </a:t>
            </a:r>
            <a:r>
              <a:rPr lang="en-GB" sz="2000" dirty="0" err="1">
                <a:solidFill>
                  <a:schemeClr val="tx2"/>
                </a:solidFill>
              </a:rPr>
              <a:t>nego</a:t>
            </a:r>
            <a:r>
              <a:rPr lang="en-GB" sz="2000" dirty="0">
                <a:solidFill>
                  <a:schemeClr val="tx2"/>
                </a:solidFill>
              </a:rPr>
              <a:t> </a:t>
            </a:r>
            <a:r>
              <a:rPr lang="en-GB" sz="2000" dirty="0" err="1">
                <a:solidFill>
                  <a:schemeClr val="tx2"/>
                </a:solidFill>
              </a:rPr>
              <a:t>kod</a:t>
            </a:r>
            <a:r>
              <a:rPr lang="en-GB" sz="2000" dirty="0">
                <a:solidFill>
                  <a:schemeClr val="tx2"/>
                </a:solidFill>
              </a:rPr>
              <a:t> </a:t>
            </a:r>
            <a:r>
              <a:rPr lang="en-GB" sz="2000" dirty="0" err="1">
                <a:solidFill>
                  <a:schemeClr val="tx2"/>
                </a:solidFill>
              </a:rPr>
              <a:t>eritrocita</a:t>
            </a:r>
            <a:r>
              <a:rPr lang="en-GB" sz="2000" dirty="0">
                <a:solidFill>
                  <a:schemeClr val="tx2"/>
                </a:solidFill>
              </a:rPr>
              <a:t> </a:t>
            </a:r>
            <a:r>
              <a:rPr lang="en-GB" sz="2000" dirty="0" err="1">
                <a:solidFill>
                  <a:schemeClr val="tx2"/>
                </a:solidFill>
              </a:rPr>
              <a:t>i</a:t>
            </a:r>
            <a:r>
              <a:rPr lang="en-GB" sz="2000" dirty="0">
                <a:solidFill>
                  <a:schemeClr val="tx2"/>
                </a:solidFill>
              </a:rPr>
              <a:t> </a:t>
            </a:r>
            <a:r>
              <a:rPr lang="en-GB" sz="2000" dirty="0" err="1">
                <a:solidFill>
                  <a:schemeClr val="tx2"/>
                </a:solidFill>
              </a:rPr>
              <a:t>leukocita</a:t>
            </a:r>
            <a:r>
              <a:rPr lang="en-GB" sz="2000" dirty="0">
                <a:solidFill>
                  <a:schemeClr val="tx2"/>
                </a:solidFill>
              </a:rPr>
              <a:t>)-</a:t>
            </a:r>
            <a:r>
              <a:rPr lang="en-GB" sz="2000" dirty="0" err="1">
                <a:solidFill>
                  <a:schemeClr val="tx2"/>
                </a:solidFill>
              </a:rPr>
              <a:t>pancitopenija</a:t>
            </a:r>
            <a:endParaRPr lang="en-GB" sz="2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15488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5BEB54B-0FC6-4922-A69E-B0C836C1C7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9839" y="4480893"/>
            <a:ext cx="3572155" cy="237710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A771B53-4B73-4359-8BE9-935DBE2FF5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GASTROINTESTINALNI SINDROM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F54DF5-79CF-4AB1-A893-B923F03C35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err="1"/>
              <a:t>Izloženost</a:t>
            </a:r>
            <a:r>
              <a:rPr lang="en-GB" dirty="0"/>
              <a:t> </a:t>
            </a:r>
            <a:r>
              <a:rPr lang="en-GB" dirty="0" err="1"/>
              <a:t>tijela</a:t>
            </a:r>
            <a:r>
              <a:rPr lang="en-GB" dirty="0"/>
              <a:t> </a:t>
            </a:r>
            <a:r>
              <a:rPr lang="en-GB" dirty="0" err="1"/>
              <a:t>jačini</a:t>
            </a:r>
            <a:r>
              <a:rPr lang="en-GB" dirty="0"/>
              <a:t> od 7 do 15 </a:t>
            </a:r>
            <a:r>
              <a:rPr lang="en-GB" dirty="0" err="1"/>
              <a:t>Gy</a:t>
            </a:r>
            <a:r>
              <a:rPr lang="en-GB" dirty="0"/>
              <a:t> </a:t>
            </a:r>
            <a:r>
              <a:rPr lang="en-GB" dirty="0" err="1"/>
              <a:t>uzrokuje</a:t>
            </a:r>
            <a:r>
              <a:rPr lang="en-GB" dirty="0"/>
              <a:t> </a:t>
            </a:r>
            <a:r>
              <a:rPr lang="en-GB" dirty="0" err="1"/>
              <a:t>štetu</a:t>
            </a:r>
            <a:r>
              <a:rPr lang="en-GB" dirty="0"/>
              <a:t> </a:t>
            </a:r>
            <a:r>
              <a:rPr lang="en-GB" dirty="0" err="1"/>
              <a:t>gastrointestinalnog</a:t>
            </a:r>
            <a:r>
              <a:rPr lang="en-GB" dirty="0"/>
              <a:t> </a:t>
            </a:r>
            <a:r>
              <a:rPr lang="en-GB" dirty="0" err="1"/>
              <a:t>sustava</a:t>
            </a:r>
            <a:r>
              <a:rPr lang="en-GB" dirty="0"/>
              <a:t>, </a:t>
            </a:r>
            <a:r>
              <a:rPr lang="en-GB" dirty="0" err="1"/>
              <a:t>prije</a:t>
            </a:r>
            <a:r>
              <a:rPr lang="en-GB" dirty="0"/>
              <a:t> </a:t>
            </a:r>
            <a:r>
              <a:rPr lang="en-GB" dirty="0" err="1"/>
              <a:t>svega</a:t>
            </a:r>
            <a:r>
              <a:rPr lang="en-GB" dirty="0"/>
              <a:t> </a:t>
            </a:r>
            <a:r>
              <a:rPr lang="en-GB" dirty="0" err="1"/>
              <a:t>kao</a:t>
            </a:r>
            <a:r>
              <a:rPr lang="en-GB" dirty="0"/>
              <a:t> </a:t>
            </a:r>
            <a:r>
              <a:rPr lang="en-GB" dirty="0" err="1"/>
              <a:t>poslijedica</a:t>
            </a:r>
            <a:r>
              <a:rPr lang="en-GB" dirty="0"/>
              <a:t> </a:t>
            </a:r>
            <a:r>
              <a:rPr lang="en-GB" dirty="0" err="1"/>
              <a:t>oštećenja</a:t>
            </a:r>
            <a:r>
              <a:rPr lang="en-GB" dirty="0"/>
              <a:t> </a:t>
            </a:r>
            <a:r>
              <a:rPr lang="en-GB" dirty="0" err="1"/>
              <a:t>sluznice</a:t>
            </a:r>
            <a:endParaRPr lang="en-GB" dirty="0"/>
          </a:p>
          <a:p>
            <a:endParaRPr lang="en-GB" dirty="0"/>
          </a:p>
          <a:p>
            <a:r>
              <a:rPr lang="en-GB" dirty="0" err="1"/>
              <a:t>Uzrokuje</a:t>
            </a:r>
            <a:r>
              <a:rPr lang="en-GB" dirty="0"/>
              <a:t> </a:t>
            </a:r>
            <a:r>
              <a:rPr lang="en-GB" dirty="0" err="1"/>
              <a:t>proljev</a:t>
            </a:r>
            <a:r>
              <a:rPr lang="en-GB" dirty="0"/>
              <a:t>, </a:t>
            </a:r>
            <a:r>
              <a:rPr lang="en-GB" dirty="0" err="1"/>
              <a:t>znatni</a:t>
            </a:r>
            <a:r>
              <a:rPr lang="en-GB" dirty="0"/>
              <a:t> </a:t>
            </a:r>
            <a:r>
              <a:rPr lang="en-GB" dirty="0" err="1"/>
              <a:t>gubitak</a:t>
            </a:r>
            <a:r>
              <a:rPr lang="en-GB" dirty="0"/>
              <a:t> </a:t>
            </a:r>
            <a:r>
              <a:rPr lang="en-GB" dirty="0" err="1"/>
              <a:t>težine</a:t>
            </a:r>
            <a:r>
              <a:rPr lang="en-GB" dirty="0"/>
              <a:t> (</a:t>
            </a:r>
            <a:r>
              <a:rPr lang="en-GB" dirty="0" err="1"/>
              <a:t>nemogućnost</a:t>
            </a:r>
            <a:r>
              <a:rPr lang="en-GB" dirty="0"/>
              <a:t> </a:t>
            </a:r>
            <a:r>
              <a:rPr lang="en-GB" dirty="0" err="1"/>
              <a:t>absorpcije</a:t>
            </a:r>
            <a:r>
              <a:rPr lang="en-GB" dirty="0"/>
              <a:t> </a:t>
            </a:r>
            <a:r>
              <a:rPr lang="en-GB" dirty="0" err="1"/>
              <a:t>hranjivih</a:t>
            </a:r>
            <a:r>
              <a:rPr lang="en-GB" dirty="0"/>
              <a:t> </a:t>
            </a:r>
            <a:r>
              <a:rPr lang="en-GB" dirty="0" err="1"/>
              <a:t>tvari</a:t>
            </a:r>
            <a:r>
              <a:rPr lang="en-GB" dirty="0"/>
              <a:t> u </a:t>
            </a:r>
            <a:r>
              <a:rPr lang="en-GB" dirty="0" err="1"/>
              <a:t>tankom</a:t>
            </a:r>
            <a:r>
              <a:rPr lang="en-GB" dirty="0"/>
              <a:t> </a:t>
            </a:r>
            <a:r>
              <a:rPr lang="en-GB" dirty="0" err="1"/>
              <a:t>crijevu</a:t>
            </a:r>
            <a:r>
              <a:rPr lang="en-GB" dirty="0"/>
              <a:t>)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dehidraciju</a:t>
            </a:r>
            <a:r>
              <a:rPr lang="en-GB" dirty="0"/>
              <a:t> </a:t>
            </a:r>
            <a:r>
              <a:rPr lang="en-GB" dirty="0" err="1"/>
              <a:t>tijela</a:t>
            </a:r>
            <a:r>
              <a:rPr lang="en-GB" dirty="0"/>
              <a:t> (</a:t>
            </a:r>
            <a:r>
              <a:rPr lang="en-GB" dirty="0" err="1"/>
              <a:t>nemogućnost</a:t>
            </a:r>
            <a:r>
              <a:rPr lang="en-GB" dirty="0"/>
              <a:t> </a:t>
            </a:r>
            <a:r>
              <a:rPr lang="en-GB" dirty="0" err="1"/>
              <a:t>absorpcije</a:t>
            </a:r>
            <a:r>
              <a:rPr lang="en-GB" dirty="0"/>
              <a:t> </a:t>
            </a:r>
            <a:r>
              <a:rPr lang="en-GB" dirty="0" err="1"/>
              <a:t>vode</a:t>
            </a:r>
            <a:r>
              <a:rPr lang="en-GB" dirty="0"/>
              <a:t> u </a:t>
            </a:r>
            <a:r>
              <a:rPr lang="en-GB" dirty="0" err="1"/>
              <a:t>debelom</a:t>
            </a:r>
            <a:r>
              <a:rPr lang="en-GB" dirty="0"/>
              <a:t> </a:t>
            </a:r>
            <a:r>
              <a:rPr lang="en-GB" dirty="0" err="1"/>
              <a:t>crijevu</a:t>
            </a:r>
            <a:r>
              <a:rPr lang="en-GB" dirty="0"/>
              <a:t>)</a:t>
            </a:r>
          </a:p>
          <a:p>
            <a:endParaRPr lang="en-GB" dirty="0"/>
          </a:p>
          <a:p>
            <a:r>
              <a:rPr lang="en-GB" dirty="0" err="1"/>
              <a:t>Rezultira</a:t>
            </a:r>
            <a:r>
              <a:rPr lang="en-GB" dirty="0"/>
              <a:t> </a:t>
            </a:r>
            <a:r>
              <a:rPr lang="en-GB" dirty="0" err="1"/>
              <a:t>smrću</a:t>
            </a:r>
            <a:r>
              <a:rPr lang="en-GB" dirty="0"/>
              <a:t> </a:t>
            </a:r>
            <a:r>
              <a:rPr lang="en-GB" dirty="0" err="1"/>
              <a:t>nakon</a:t>
            </a:r>
            <a:r>
              <a:rPr lang="en-GB" dirty="0"/>
              <a:t> 2 </a:t>
            </a:r>
            <a:r>
              <a:rPr lang="en-GB" dirty="0" err="1"/>
              <a:t>tjedna</a:t>
            </a:r>
            <a:r>
              <a:rPr lang="en-GB" dirty="0"/>
              <a:t>, </a:t>
            </a:r>
            <a:r>
              <a:rPr lang="en-GB" dirty="0" err="1"/>
              <a:t>nastavi</a:t>
            </a:r>
            <a:r>
              <a:rPr lang="en-GB" dirty="0"/>
              <a:t> </a:t>
            </a:r>
            <a:r>
              <a:rPr lang="en-GB" dirty="0" err="1"/>
              <a:t>djelovati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organe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nakon</a:t>
            </a:r>
            <a:r>
              <a:rPr lang="en-GB" dirty="0"/>
              <a:t> </a:t>
            </a:r>
            <a:r>
              <a:rPr lang="en-GB" dirty="0" err="1"/>
              <a:t>smrti</a:t>
            </a: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76E065E-2F39-4E70-9C30-933695FA67AB}"/>
              </a:ext>
            </a:extLst>
          </p:cNvPr>
          <p:cNvSpPr txBox="1"/>
          <p:nvPr/>
        </p:nvSpPr>
        <p:spPr>
          <a:xfrm>
            <a:off x="5266263" y="6459429"/>
            <a:ext cx="41889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err="1"/>
              <a:t>Gastrointestinalni</a:t>
            </a:r>
            <a:r>
              <a:rPr lang="en-GB" dirty="0"/>
              <a:t> </a:t>
            </a:r>
            <a:r>
              <a:rPr lang="en-GB" dirty="0" err="1"/>
              <a:t>sustav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165928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C62A32-8B3D-4812-8072-719890377C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KARDIOVASKULARNI SINDROM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38F293-6652-400D-9AD1-D1D50D95F8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err="1"/>
              <a:t>Izloženost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15 do 50 </a:t>
            </a:r>
            <a:r>
              <a:rPr lang="en-GB" dirty="0" err="1"/>
              <a:t>Gy</a:t>
            </a:r>
            <a:r>
              <a:rPr lang="en-GB" dirty="0"/>
              <a:t> </a:t>
            </a:r>
            <a:r>
              <a:rPr lang="en-GB" dirty="0" err="1"/>
              <a:t>uzrokuje</a:t>
            </a:r>
            <a:r>
              <a:rPr lang="en-GB" dirty="0"/>
              <a:t> </a:t>
            </a:r>
            <a:r>
              <a:rPr lang="en-GB" dirty="0" err="1"/>
              <a:t>ovaj</a:t>
            </a:r>
            <a:r>
              <a:rPr lang="en-GB" dirty="0"/>
              <a:t> </a:t>
            </a:r>
            <a:r>
              <a:rPr lang="en-GB" dirty="0" err="1"/>
              <a:t>sindrom</a:t>
            </a:r>
            <a:endParaRPr lang="en-GB" dirty="0"/>
          </a:p>
          <a:p>
            <a:endParaRPr lang="en-GB" dirty="0"/>
          </a:p>
          <a:p>
            <a:r>
              <a:rPr lang="en-GB" dirty="0" err="1"/>
              <a:t>Radijacijom</a:t>
            </a:r>
            <a:r>
              <a:rPr lang="en-GB" dirty="0"/>
              <a:t> </a:t>
            </a:r>
            <a:r>
              <a:rPr lang="en-GB" dirty="0" err="1"/>
              <a:t>uzrokovana</a:t>
            </a:r>
            <a:r>
              <a:rPr lang="en-GB" dirty="0"/>
              <a:t> </a:t>
            </a:r>
            <a:r>
              <a:rPr lang="en-GB" dirty="0" err="1"/>
              <a:t>upala</a:t>
            </a:r>
            <a:r>
              <a:rPr lang="en-GB" dirty="0"/>
              <a:t> </a:t>
            </a:r>
            <a:r>
              <a:rPr lang="en-GB" dirty="0" err="1"/>
              <a:t>srčane</a:t>
            </a:r>
            <a:r>
              <a:rPr lang="en-GB" dirty="0"/>
              <a:t> </a:t>
            </a:r>
            <a:r>
              <a:rPr lang="en-GB" dirty="0" err="1"/>
              <a:t>ovojnice</a:t>
            </a:r>
            <a:r>
              <a:rPr lang="en-GB" dirty="0"/>
              <a:t> (</a:t>
            </a:r>
            <a:r>
              <a:rPr lang="en-GB" dirty="0" err="1"/>
              <a:t>perikarda</a:t>
            </a:r>
            <a:r>
              <a:rPr lang="en-GB" dirty="0"/>
              <a:t>), </a:t>
            </a:r>
            <a:r>
              <a:rPr lang="en-GB" dirty="0" err="1"/>
              <a:t>oštećenje</a:t>
            </a:r>
            <a:r>
              <a:rPr lang="en-GB" dirty="0"/>
              <a:t> </a:t>
            </a:r>
            <a:r>
              <a:rPr lang="en-GB" dirty="0" err="1"/>
              <a:t>srčanog</a:t>
            </a:r>
            <a:r>
              <a:rPr lang="en-GB" dirty="0"/>
              <a:t> </a:t>
            </a:r>
            <a:r>
              <a:rPr lang="en-GB" dirty="0" err="1"/>
              <a:t>mišića</a:t>
            </a:r>
            <a:r>
              <a:rPr lang="en-GB" dirty="0"/>
              <a:t> (</a:t>
            </a:r>
            <a:r>
              <a:rPr lang="en-GB" dirty="0" err="1"/>
              <a:t>miokardiopatija</a:t>
            </a:r>
            <a:r>
              <a:rPr lang="en-GB" dirty="0"/>
              <a:t>), </a:t>
            </a:r>
            <a:r>
              <a:rPr lang="en-GB" dirty="0" err="1"/>
              <a:t>oštećenja</a:t>
            </a:r>
            <a:r>
              <a:rPr lang="en-GB" dirty="0"/>
              <a:t> </a:t>
            </a:r>
            <a:r>
              <a:rPr lang="en-GB" dirty="0" err="1"/>
              <a:t>srčanih</a:t>
            </a:r>
            <a:r>
              <a:rPr lang="en-GB" dirty="0"/>
              <a:t> </a:t>
            </a:r>
            <a:r>
              <a:rPr lang="en-GB" dirty="0" err="1"/>
              <a:t>zalistaka</a:t>
            </a:r>
            <a:endParaRPr lang="en-GB" dirty="0"/>
          </a:p>
          <a:p>
            <a:endParaRPr lang="en-GB" dirty="0"/>
          </a:p>
          <a:p>
            <a:r>
              <a:rPr lang="en-GB" dirty="0" err="1"/>
              <a:t>Smrt</a:t>
            </a:r>
            <a:r>
              <a:rPr lang="en-GB" dirty="0"/>
              <a:t> </a:t>
            </a:r>
            <a:r>
              <a:rPr lang="en-GB" dirty="0" err="1"/>
              <a:t>nastupa</a:t>
            </a:r>
            <a:r>
              <a:rPr lang="en-GB" dirty="0"/>
              <a:t> </a:t>
            </a:r>
            <a:r>
              <a:rPr lang="en-GB" dirty="0" err="1"/>
              <a:t>nakon</a:t>
            </a:r>
            <a:r>
              <a:rPr lang="en-GB" dirty="0"/>
              <a:t> 1-2 dana</a:t>
            </a:r>
          </a:p>
          <a:p>
            <a:endParaRPr lang="en-GB" dirty="0"/>
          </a:p>
          <a:p>
            <a:r>
              <a:rPr lang="en-GB" dirty="0" err="1"/>
              <a:t>Najviše</a:t>
            </a:r>
            <a:r>
              <a:rPr lang="en-GB" dirty="0"/>
              <a:t> </a:t>
            </a:r>
            <a:r>
              <a:rPr lang="en-GB" dirty="0" err="1"/>
              <a:t>Gy</a:t>
            </a:r>
            <a:r>
              <a:rPr lang="en-GB" dirty="0"/>
              <a:t> </a:t>
            </a:r>
            <a:r>
              <a:rPr lang="en-GB" dirty="0" err="1"/>
              <a:t>koje</a:t>
            </a:r>
            <a:r>
              <a:rPr lang="en-GB" dirty="0"/>
              <a:t> je </a:t>
            </a:r>
            <a:r>
              <a:rPr lang="en-GB" dirty="0" err="1"/>
              <a:t>pretrpilo</a:t>
            </a:r>
            <a:r>
              <a:rPr lang="en-GB" dirty="0"/>
              <a:t> </a:t>
            </a:r>
            <a:r>
              <a:rPr lang="en-GB" dirty="0" err="1"/>
              <a:t>ljudsko</a:t>
            </a:r>
            <a:r>
              <a:rPr lang="en-GB" dirty="0"/>
              <a:t> </a:t>
            </a:r>
            <a:r>
              <a:rPr lang="en-GB" dirty="0" err="1"/>
              <a:t>biće</a:t>
            </a:r>
            <a:r>
              <a:rPr lang="en-GB" dirty="0"/>
              <a:t> </a:t>
            </a:r>
            <a:r>
              <a:rPr lang="en-GB" dirty="0" err="1"/>
              <a:t>bilo</a:t>
            </a:r>
            <a:r>
              <a:rPr lang="en-GB" dirty="0"/>
              <a:t> je 17 </a:t>
            </a:r>
            <a:r>
              <a:rPr lang="en-GB" dirty="0" err="1"/>
              <a:t>Gy</a:t>
            </a:r>
            <a:r>
              <a:rPr lang="en-GB" dirty="0"/>
              <a:t> (Hisashi </a:t>
            </a:r>
            <a:r>
              <a:rPr lang="en-GB" dirty="0" err="1"/>
              <a:t>Ouchi</a:t>
            </a:r>
            <a:r>
              <a:rPr lang="en-GB" dirty="0"/>
              <a:t>)</a:t>
            </a:r>
          </a:p>
          <a:p>
            <a:endParaRPr lang="en-GB" dirty="0"/>
          </a:p>
          <a:p>
            <a:r>
              <a:rPr lang="en-GB" dirty="0" err="1"/>
              <a:t>Dolazi</a:t>
            </a:r>
            <a:r>
              <a:rPr lang="en-GB" dirty="0"/>
              <a:t> do </a:t>
            </a:r>
            <a:r>
              <a:rPr lang="en-GB" dirty="0" err="1"/>
              <a:t>sindroma</a:t>
            </a:r>
            <a:r>
              <a:rPr lang="en-GB" dirty="0"/>
              <a:t> </a:t>
            </a:r>
            <a:r>
              <a:rPr lang="en-GB" dirty="0" err="1"/>
              <a:t>niskog</a:t>
            </a:r>
            <a:r>
              <a:rPr lang="en-GB" dirty="0"/>
              <a:t> </a:t>
            </a:r>
            <a:r>
              <a:rPr lang="en-GB" dirty="0" err="1"/>
              <a:t>minutnog</a:t>
            </a:r>
            <a:r>
              <a:rPr lang="en-GB" dirty="0"/>
              <a:t> </a:t>
            </a:r>
            <a:r>
              <a:rPr lang="en-GB" dirty="0" err="1"/>
              <a:t>volumena</a:t>
            </a:r>
            <a:r>
              <a:rPr lang="en-GB" dirty="0"/>
              <a:t> </a:t>
            </a:r>
            <a:r>
              <a:rPr lang="en-GB" dirty="0" err="1"/>
              <a:t>srca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kardiogenog</a:t>
            </a:r>
            <a:r>
              <a:rPr lang="en-GB" dirty="0"/>
              <a:t> </a:t>
            </a:r>
            <a:r>
              <a:rPr lang="en-GB" dirty="0" err="1"/>
              <a:t>šoka</a:t>
            </a:r>
            <a:endParaRPr lang="en-GB" dirty="0"/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88AF983-1F12-4486-85B3-2A8A8EECC7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6652" y="3962400"/>
            <a:ext cx="2000250" cy="2286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56A2546-549F-4311-9D6D-A87A5AF08987}"/>
              </a:ext>
            </a:extLst>
          </p:cNvPr>
          <p:cNvSpPr txBox="1"/>
          <p:nvPr/>
        </p:nvSpPr>
        <p:spPr>
          <a:xfrm>
            <a:off x="8489654" y="6182883"/>
            <a:ext cx="49942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err="1"/>
              <a:t>Kardiovaskularni</a:t>
            </a:r>
            <a:r>
              <a:rPr lang="en-GB" dirty="0"/>
              <a:t> </a:t>
            </a:r>
            <a:r>
              <a:rPr lang="en-GB" dirty="0" err="1"/>
              <a:t>sustav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143074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DA7EB5-29C3-46D5-9CA3-1D344191FD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Hisashi </a:t>
            </a:r>
            <a:r>
              <a:rPr lang="en-GB" dirty="0" err="1"/>
              <a:t>Ouchi</a:t>
            </a:r>
            <a:r>
              <a:rPr lang="en-GB" dirty="0"/>
              <a:t> – MEDICINSKI FENOMEN</a:t>
            </a:r>
          </a:p>
        </p:txBody>
      </p:sp>
    </p:spTree>
    <p:extLst>
      <p:ext uri="{BB962C8B-B14F-4D97-AF65-F5344CB8AC3E}">
        <p14:creationId xmlns:p14="http://schemas.microsoft.com/office/powerpoint/2010/main" val="10962299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E77941F-078D-4C86-BB55-0CEA7A165A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6652" y="0"/>
            <a:ext cx="4155347" cy="286125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8925358-C00A-48F4-AEE2-B1293624D5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258953" y="534316"/>
            <a:ext cx="10353762" cy="970450"/>
          </a:xfrm>
        </p:spPr>
        <p:txBody>
          <a:bodyPr/>
          <a:lstStyle/>
          <a:p>
            <a:r>
              <a:rPr lang="en-GB" dirty="0"/>
              <a:t>NESREĆA U TOKAIMURI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BF7B94-2366-464D-B67D-5314F1B091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11.3.1999. u </a:t>
            </a:r>
            <a:r>
              <a:rPr lang="en-GB" dirty="0" err="1"/>
              <a:t>Japanu</a:t>
            </a:r>
            <a:endParaRPr lang="en-GB" dirty="0"/>
          </a:p>
          <a:p>
            <a:endParaRPr lang="en-GB" dirty="0"/>
          </a:p>
          <a:p>
            <a:r>
              <a:rPr lang="en-GB" dirty="0" err="1"/>
              <a:t>Eksplozija</a:t>
            </a:r>
            <a:r>
              <a:rPr lang="en-GB" dirty="0"/>
              <a:t> pogona</a:t>
            </a:r>
          </a:p>
          <a:p>
            <a:endParaRPr lang="en-GB" dirty="0"/>
          </a:p>
          <a:p>
            <a:r>
              <a:rPr lang="en-GB" dirty="0" err="1"/>
              <a:t>Stradali</a:t>
            </a:r>
            <a:r>
              <a:rPr lang="en-GB" dirty="0"/>
              <a:t> </a:t>
            </a:r>
            <a:r>
              <a:rPr lang="en-GB" dirty="0" err="1"/>
              <a:t>zaposlenici</a:t>
            </a:r>
            <a:r>
              <a:rPr lang="en-GB" dirty="0"/>
              <a:t>, </a:t>
            </a:r>
            <a:r>
              <a:rPr lang="en-GB" dirty="0" err="1"/>
              <a:t>među</a:t>
            </a:r>
            <a:r>
              <a:rPr lang="en-GB" dirty="0"/>
              <a:t> </a:t>
            </a:r>
            <a:r>
              <a:rPr lang="en-GB" dirty="0" err="1"/>
              <a:t>njima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b="1" dirty="0"/>
              <a:t>Hisashi </a:t>
            </a:r>
            <a:r>
              <a:rPr lang="en-GB" b="1" dirty="0" err="1"/>
              <a:t>Ouchi</a:t>
            </a:r>
            <a:endParaRPr lang="en-GB" b="1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B1A6818-3322-421D-9ABE-E247FD92584D}"/>
              </a:ext>
            </a:extLst>
          </p:cNvPr>
          <p:cNvSpPr txBox="1"/>
          <p:nvPr/>
        </p:nvSpPr>
        <p:spPr>
          <a:xfrm>
            <a:off x="8812633" y="2936682"/>
            <a:ext cx="2603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/>
              <a:t>Tokaimura</a:t>
            </a:r>
            <a:r>
              <a:rPr lang="en-GB" dirty="0"/>
              <a:t> </a:t>
            </a:r>
            <a:r>
              <a:rPr lang="en-GB" dirty="0" err="1"/>
              <a:t>prije</a:t>
            </a:r>
            <a:r>
              <a:rPr lang="en-GB" dirty="0"/>
              <a:t> </a:t>
            </a:r>
            <a:r>
              <a:rPr lang="en-GB" dirty="0" err="1"/>
              <a:t>nesreće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9D8C435-9F35-496A-B484-EB9C8037D3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6362" y="3738827"/>
            <a:ext cx="3195638" cy="251356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3BA7255-0C7B-47CB-9F44-7E7F78C339E0}"/>
              </a:ext>
            </a:extLst>
          </p:cNvPr>
          <p:cNvSpPr txBox="1"/>
          <p:nvPr/>
        </p:nvSpPr>
        <p:spPr>
          <a:xfrm>
            <a:off x="8996362" y="6480075"/>
            <a:ext cx="31956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/>
              <a:t>Središte</a:t>
            </a:r>
            <a:r>
              <a:rPr lang="en-GB" dirty="0"/>
              <a:t> </a:t>
            </a:r>
            <a:r>
              <a:rPr lang="en-GB" dirty="0" err="1"/>
              <a:t>eksplozije</a:t>
            </a:r>
            <a:r>
              <a:rPr lang="en-GB" dirty="0"/>
              <a:t> u </a:t>
            </a:r>
            <a:r>
              <a:rPr lang="en-GB" dirty="0" err="1"/>
              <a:t>Tokaimuri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18117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6DB4F9-8BAD-4D4A-924D-7F8A4265E5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HISASHI OUCHI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5E13BC-4DB6-441D-A165-8D7110F9BB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1964.-21.12.1999.</a:t>
            </a:r>
          </a:p>
          <a:p>
            <a:endParaRPr lang="en-GB" dirty="0"/>
          </a:p>
          <a:p>
            <a:r>
              <a:rPr lang="en-GB" dirty="0" err="1"/>
              <a:t>Tehničar</a:t>
            </a:r>
            <a:r>
              <a:rPr lang="en-GB" dirty="0"/>
              <a:t> u </a:t>
            </a:r>
            <a:r>
              <a:rPr lang="en-GB" dirty="0" err="1"/>
              <a:t>Tokaimuri</a:t>
            </a:r>
            <a:endParaRPr lang="en-GB" dirty="0"/>
          </a:p>
          <a:p>
            <a:endParaRPr lang="en-GB" dirty="0"/>
          </a:p>
          <a:p>
            <a:r>
              <a:rPr lang="en-GB" dirty="0" err="1"/>
              <a:t>Pretrpio</a:t>
            </a:r>
            <a:r>
              <a:rPr lang="en-GB" dirty="0"/>
              <a:t> 17 </a:t>
            </a:r>
            <a:r>
              <a:rPr lang="en-GB" dirty="0" err="1"/>
              <a:t>Sv</a:t>
            </a:r>
            <a:r>
              <a:rPr lang="en-GB" dirty="0"/>
              <a:t> </a:t>
            </a:r>
            <a:r>
              <a:rPr lang="en-GB" dirty="0" err="1"/>
              <a:t>tj</a:t>
            </a:r>
            <a:r>
              <a:rPr lang="en-GB" dirty="0"/>
              <a:t>. 17 </a:t>
            </a:r>
            <a:r>
              <a:rPr lang="en-GB" dirty="0" err="1"/>
              <a:t>Gy</a:t>
            </a:r>
            <a:r>
              <a:rPr lang="en-GB" dirty="0"/>
              <a:t> </a:t>
            </a:r>
            <a:r>
              <a:rPr lang="en-GB" dirty="0" err="1"/>
              <a:t>radiacije</a:t>
            </a:r>
            <a:r>
              <a:rPr lang="en-GB" dirty="0"/>
              <a:t> – </a:t>
            </a:r>
            <a:r>
              <a:rPr lang="en-GB" dirty="0" err="1"/>
              <a:t>Najviše</a:t>
            </a:r>
            <a:endParaRPr lang="en-GB" dirty="0"/>
          </a:p>
          <a:p>
            <a:pPr marL="0" indent="0">
              <a:buNone/>
            </a:pPr>
            <a:r>
              <a:rPr lang="en-GB" dirty="0" err="1"/>
              <a:t>što</a:t>
            </a:r>
            <a:r>
              <a:rPr lang="en-GB" dirty="0"/>
              <a:t> je </a:t>
            </a:r>
            <a:r>
              <a:rPr lang="en-GB" dirty="0" err="1"/>
              <a:t>pretrpilo</a:t>
            </a:r>
            <a:r>
              <a:rPr lang="en-GB" dirty="0"/>
              <a:t> </a:t>
            </a:r>
            <a:r>
              <a:rPr lang="en-GB" dirty="0" err="1"/>
              <a:t>ljudsko</a:t>
            </a:r>
            <a:r>
              <a:rPr lang="en-GB" dirty="0"/>
              <a:t> </a:t>
            </a:r>
            <a:r>
              <a:rPr lang="en-GB" dirty="0" err="1"/>
              <a:t>biće</a:t>
            </a:r>
            <a:r>
              <a:rPr lang="en-GB" dirty="0"/>
              <a:t> </a:t>
            </a:r>
            <a:r>
              <a:rPr lang="en-GB" dirty="0" err="1"/>
              <a:t>tako</a:t>
            </a:r>
            <a:r>
              <a:rPr lang="en-GB" dirty="0"/>
              <a:t> da </a:t>
            </a:r>
            <a:r>
              <a:rPr lang="en-GB" dirty="0" err="1"/>
              <a:t>ostane</a:t>
            </a:r>
            <a:r>
              <a:rPr lang="en-GB" dirty="0"/>
              <a:t> </a:t>
            </a:r>
            <a:r>
              <a:rPr lang="en-GB" dirty="0" err="1"/>
              <a:t>na</a:t>
            </a:r>
            <a:endParaRPr lang="en-GB" dirty="0"/>
          </a:p>
          <a:p>
            <a:pPr marL="0" indent="0">
              <a:buNone/>
            </a:pPr>
            <a:r>
              <a:rPr lang="en-GB" dirty="0" err="1"/>
              <a:t>životu</a:t>
            </a:r>
            <a:r>
              <a:rPr lang="en-GB" dirty="0"/>
              <a:t> u </a:t>
            </a:r>
            <a:r>
              <a:rPr lang="en-GB" dirty="0" err="1"/>
              <a:t>povijesti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1557E90-CF4E-4F85-B60B-91E1DD3F7D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1460500"/>
            <a:ext cx="4445000" cy="539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3037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F76566-1AEE-4731-9831-3364928502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PRODROMALNI SIMPTOMI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94D1A7-3A4A-4790-9A32-DBD012CFD3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SINDROMI: </a:t>
            </a:r>
            <a:r>
              <a:rPr lang="en-GB" dirty="0" err="1"/>
              <a:t>smrt</a:t>
            </a:r>
            <a:r>
              <a:rPr lang="en-GB" dirty="0"/>
              <a:t> </a:t>
            </a:r>
            <a:r>
              <a:rPr lang="en-GB" dirty="0" err="1"/>
              <a:t>koštane</a:t>
            </a:r>
            <a:r>
              <a:rPr lang="en-GB" dirty="0"/>
              <a:t> </a:t>
            </a:r>
            <a:r>
              <a:rPr lang="en-GB" dirty="0" err="1"/>
              <a:t>srži</a:t>
            </a:r>
            <a:r>
              <a:rPr lang="en-GB" dirty="0"/>
              <a:t>, </a:t>
            </a:r>
            <a:r>
              <a:rPr lang="en-GB" dirty="0" err="1"/>
              <a:t>prodromalni</a:t>
            </a:r>
            <a:r>
              <a:rPr lang="en-GB" dirty="0"/>
              <a:t> </a:t>
            </a:r>
            <a:r>
              <a:rPr lang="en-GB" dirty="0" err="1"/>
              <a:t>sindrom</a:t>
            </a:r>
            <a:r>
              <a:rPr lang="en-GB" dirty="0"/>
              <a:t>, </a:t>
            </a:r>
            <a:r>
              <a:rPr lang="en-GB" dirty="0" err="1"/>
              <a:t>disfunkcija</a:t>
            </a:r>
            <a:r>
              <a:rPr lang="en-GB" dirty="0"/>
              <a:t> </a:t>
            </a:r>
            <a:r>
              <a:rPr lang="en-GB" dirty="0" err="1"/>
              <a:t>središnjeg</a:t>
            </a:r>
            <a:r>
              <a:rPr lang="en-GB" dirty="0"/>
              <a:t> </a:t>
            </a:r>
            <a:r>
              <a:rPr lang="en-GB" dirty="0" err="1"/>
              <a:t>živčanog</a:t>
            </a:r>
            <a:r>
              <a:rPr lang="en-GB" dirty="0"/>
              <a:t> </a:t>
            </a:r>
            <a:r>
              <a:rPr lang="en-GB" dirty="0" err="1"/>
              <a:t>sustava</a:t>
            </a:r>
            <a:r>
              <a:rPr lang="en-GB" dirty="0"/>
              <a:t>, </a:t>
            </a:r>
            <a:r>
              <a:rPr lang="en-GB" dirty="0" err="1"/>
              <a:t>nepovratno</a:t>
            </a:r>
            <a:r>
              <a:rPr lang="en-GB" dirty="0"/>
              <a:t> </a:t>
            </a:r>
            <a:r>
              <a:rPr lang="en-GB" dirty="0" err="1"/>
              <a:t>uništenje</a:t>
            </a:r>
            <a:r>
              <a:rPr lang="en-GB" dirty="0"/>
              <a:t> </a:t>
            </a:r>
            <a:r>
              <a:rPr lang="en-GB" dirty="0" err="1"/>
              <a:t>probavnog</a:t>
            </a:r>
            <a:r>
              <a:rPr lang="en-GB" dirty="0"/>
              <a:t> </a:t>
            </a:r>
            <a:r>
              <a:rPr lang="en-GB" dirty="0" err="1"/>
              <a:t>sustava</a:t>
            </a:r>
            <a:endParaRPr lang="en-GB" dirty="0"/>
          </a:p>
          <a:p>
            <a:endParaRPr lang="en-GB" dirty="0"/>
          </a:p>
          <a:p>
            <a:r>
              <a:rPr lang="en-GB" dirty="0"/>
              <a:t>Imao je </a:t>
            </a:r>
            <a:r>
              <a:rPr lang="en-GB" dirty="0" err="1"/>
              <a:t>gotovo</a:t>
            </a:r>
            <a:r>
              <a:rPr lang="en-GB" dirty="0"/>
              <a:t> 0 </a:t>
            </a:r>
            <a:r>
              <a:rPr lang="en-GB" dirty="0" err="1"/>
              <a:t>bijelih</a:t>
            </a:r>
            <a:r>
              <a:rPr lang="en-GB" dirty="0"/>
              <a:t> </a:t>
            </a:r>
            <a:r>
              <a:rPr lang="en-GB" dirty="0" err="1"/>
              <a:t>krvnih</a:t>
            </a:r>
            <a:r>
              <a:rPr lang="en-GB" dirty="0"/>
              <a:t> </a:t>
            </a:r>
            <a:r>
              <a:rPr lang="en-GB" dirty="0" err="1"/>
              <a:t>zrnaca</a:t>
            </a:r>
            <a:endParaRPr lang="en-GB" dirty="0"/>
          </a:p>
          <a:p>
            <a:endParaRPr lang="en-GB" dirty="0"/>
          </a:p>
          <a:p>
            <a:r>
              <a:rPr lang="en-GB" dirty="0" err="1"/>
              <a:t>Organi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kromosomi</a:t>
            </a:r>
            <a:r>
              <a:rPr lang="en-GB" dirty="0"/>
              <a:t> </a:t>
            </a:r>
            <a:r>
              <a:rPr lang="en-GB" dirty="0" err="1"/>
              <a:t>teže</a:t>
            </a:r>
            <a:r>
              <a:rPr lang="en-GB" dirty="0"/>
              <a:t> </a:t>
            </a:r>
            <a:r>
              <a:rPr lang="en-GB" dirty="0" err="1"/>
              <a:t>oštećeni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3A05BE0-2516-4E3E-89F1-B62D534E39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6991" y="2469160"/>
            <a:ext cx="4542356" cy="377924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C5EE844-FFCE-4590-B988-9326512C49AB}"/>
              </a:ext>
            </a:extLst>
          </p:cNvPr>
          <p:cNvSpPr txBox="1"/>
          <p:nvPr/>
        </p:nvSpPr>
        <p:spPr>
          <a:xfrm>
            <a:off x="7132444" y="6343245"/>
            <a:ext cx="4991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/>
              <a:t>Kromosomi</a:t>
            </a:r>
            <a:r>
              <a:rPr lang="en-GB" dirty="0"/>
              <a:t> </a:t>
            </a:r>
            <a:r>
              <a:rPr lang="en-GB" dirty="0" err="1"/>
              <a:t>Hisashia</a:t>
            </a:r>
            <a:r>
              <a:rPr lang="en-GB" dirty="0"/>
              <a:t> </a:t>
            </a:r>
            <a:r>
              <a:rPr lang="en-GB" dirty="0" err="1"/>
              <a:t>Ouchia</a:t>
            </a:r>
            <a:r>
              <a:rPr lang="en-GB" dirty="0"/>
              <a:t>, </a:t>
            </a:r>
            <a:r>
              <a:rPr lang="en-GB" dirty="0" err="1"/>
              <a:t>mikroskopska</a:t>
            </a:r>
            <a:r>
              <a:rPr lang="en-GB" dirty="0"/>
              <a:t> </a:t>
            </a:r>
            <a:r>
              <a:rPr lang="en-GB" dirty="0" err="1"/>
              <a:t>slika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80525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3DD94E-E481-435F-8A92-5581EF992A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VRIJEME PROVEDENO U BOLNICI I PROVEDENI ZAHVATI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2EBAFE-3DE5-48FE-A10E-F16DC9D9CB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rmAutofit/>
          </a:bodyPr>
          <a:lstStyle/>
          <a:p>
            <a:r>
              <a:rPr lang="en-GB" dirty="0" err="1"/>
              <a:t>Brojne</a:t>
            </a:r>
            <a:r>
              <a:rPr lang="en-GB" dirty="0"/>
              <a:t> </a:t>
            </a:r>
            <a:r>
              <a:rPr lang="en-GB" dirty="0" err="1"/>
              <a:t>transfuzije</a:t>
            </a:r>
            <a:r>
              <a:rPr lang="en-GB" dirty="0"/>
              <a:t> </a:t>
            </a:r>
            <a:r>
              <a:rPr lang="en-GB" dirty="0" err="1"/>
              <a:t>krvi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transplantacije</a:t>
            </a:r>
            <a:r>
              <a:rPr lang="en-GB" dirty="0"/>
              <a:t> </a:t>
            </a:r>
            <a:r>
              <a:rPr lang="en-GB" dirty="0" err="1"/>
              <a:t>kože</a:t>
            </a:r>
            <a:endParaRPr lang="en-GB" dirty="0"/>
          </a:p>
          <a:p>
            <a:endParaRPr lang="en-GB" dirty="0"/>
          </a:p>
          <a:p>
            <a:r>
              <a:rPr lang="en-GB" dirty="0" err="1"/>
              <a:t>Proveo</a:t>
            </a:r>
            <a:r>
              <a:rPr lang="en-GB" dirty="0"/>
              <a:t> je 83 dana u </a:t>
            </a:r>
            <a:r>
              <a:rPr lang="en-GB" dirty="0" err="1"/>
              <a:t>bolnici</a:t>
            </a:r>
            <a:r>
              <a:rPr lang="en-GB" dirty="0"/>
              <a:t> </a:t>
            </a:r>
            <a:r>
              <a:rPr lang="en-GB" dirty="0" err="1"/>
              <a:t>prije</a:t>
            </a:r>
            <a:r>
              <a:rPr lang="en-GB" dirty="0"/>
              <a:t> </a:t>
            </a:r>
            <a:r>
              <a:rPr lang="en-GB" dirty="0" err="1"/>
              <a:t>nastupanja</a:t>
            </a:r>
            <a:r>
              <a:rPr lang="en-GB" dirty="0"/>
              <a:t> </a:t>
            </a:r>
            <a:r>
              <a:rPr lang="en-GB" dirty="0" err="1"/>
              <a:t>smrti</a:t>
            </a:r>
            <a:r>
              <a:rPr lang="en-GB" dirty="0"/>
              <a:t>, </a:t>
            </a:r>
            <a:r>
              <a:rPr lang="en-GB" dirty="0" err="1"/>
              <a:t>liječnici</a:t>
            </a:r>
            <a:r>
              <a:rPr lang="en-GB" dirty="0"/>
              <a:t> ga </a:t>
            </a:r>
            <a:r>
              <a:rPr lang="en-GB" dirty="0" err="1"/>
              <a:t>držali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životu</a:t>
            </a:r>
            <a:r>
              <a:rPr lang="en-GB" dirty="0"/>
              <a:t> </a:t>
            </a:r>
            <a:r>
              <a:rPr lang="en-GB" dirty="0" err="1"/>
              <a:t>protiv</a:t>
            </a:r>
            <a:r>
              <a:rPr lang="en-GB" dirty="0"/>
              <a:t> </a:t>
            </a:r>
            <a:r>
              <a:rPr lang="en-GB" dirty="0" err="1"/>
              <a:t>njegove</a:t>
            </a:r>
            <a:r>
              <a:rPr lang="en-GB" dirty="0"/>
              <a:t> </a:t>
            </a:r>
            <a:r>
              <a:rPr lang="en-GB" dirty="0" err="1"/>
              <a:t>volje</a:t>
            </a:r>
            <a:endParaRPr lang="en-GB" dirty="0"/>
          </a:p>
          <a:p>
            <a:endParaRPr lang="en-GB" dirty="0"/>
          </a:p>
          <a:p>
            <a:r>
              <a:rPr lang="en-GB" dirty="0"/>
              <a:t>59. dan- 3 </a:t>
            </a:r>
            <a:r>
              <a:rPr lang="en-GB" dirty="0" err="1"/>
              <a:t>srčana</a:t>
            </a:r>
            <a:r>
              <a:rPr lang="en-GB" dirty="0"/>
              <a:t> </a:t>
            </a:r>
            <a:r>
              <a:rPr lang="en-GB" dirty="0" err="1"/>
              <a:t>zastoja</a:t>
            </a:r>
            <a:r>
              <a:rPr lang="en-GB" dirty="0"/>
              <a:t> </a:t>
            </a:r>
            <a:r>
              <a:rPr lang="en-GB" dirty="0" err="1"/>
              <a:t>unutar</a:t>
            </a:r>
            <a:r>
              <a:rPr lang="en-GB" dirty="0"/>
              <a:t> sat </a:t>
            </a:r>
            <a:r>
              <a:rPr lang="en-GB" dirty="0" err="1"/>
              <a:t>vremena</a:t>
            </a:r>
            <a:endParaRPr lang="en-GB" dirty="0"/>
          </a:p>
          <a:p>
            <a:endParaRPr lang="en-GB" dirty="0"/>
          </a:p>
          <a:p>
            <a:r>
              <a:rPr lang="en-GB" dirty="0"/>
              <a:t>63. dan- </a:t>
            </a:r>
            <a:r>
              <a:rPr lang="en-GB" dirty="0" err="1"/>
              <a:t>Srce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pluća</a:t>
            </a:r>
            <a:r>
              <a:rPr lang="en-GB" dirty="0"/>
              <a:t> </a:t>
            </a:r>
            <a:r>
              <a:rPr lang="en-GB" dirty="0" err="1"/>
              <a:t>su</a:t>
            </a:r>
            <a:r>
              <a:rPr lang="en-GB" dirty="0"/>
              <a:t> mu </a:t>
            </a:r>
            <a:r>
              <a:rPr lang="en-GB" dirty="0" err="1"/>
              <a:t>prestala</a:t>
            </a:r>
            <a:r>
              <a:rPr lang="en-GB" dirty="0"/>
              <a:t> </a:t>
            </a:r>
            <a:r>
              <a:rPr lang="en-GB" dirty="0" err="1"/>
              <a:t>funkcionirati</a:t>
            </a:r>
            <a:r>
              <a:rPr lang="en-GB" dirty="0"/>
              <a:t> </a:t>
            </a:r>
            <a:r>
              <a:rPr lang="en-GB" dirty="0" err="1"/>
              <a:t>pravilno</a:t>
            </a:r>
            <a:r>
              <a:rPr lang="en-GB" dirty="0"/>
              <a:t> </a:t>
            </a:r>
            <a:r>
              <a:rPr lang="en-GB" dirty="0" err="1"/>
              <a:t>te</a:t>
            </a:r>
            <a:r>
              <a:rPr lang="en-GB" dirty="0"/>
              <a:t> mu </a:t>
            </a:r>
            <a:r>
              <a:rPr lang="en-GB" dirty="0" err="1"/>
              <a:t>mozak</a:t>
            </a:r>
            <a:r>
              <a:rPr lang="en-GB" dirty="0"/>
              <a:t> </a:t>
            </a:r>
            <a:r>
              <a:rPr lang="en-GB" dirty="0" err="1"/>
              <a:t>više</a:t>
            </a:r>
            <a:r>
              <a:rPr lang="en-GB" dirty="0"/>
              <a:t> ne </a:t>
            </a:r>
            <a:r>
              <a:rPr lang="en-GB" dirty="0" err="1"/>
              <a:t>reagira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podražaje</a:t>
            </a:r>
            <a:r>
              <a:rPr lang="en-GB" dirty="0"/>
              <a:t>, </a:t>
            </a:r>
            <a:r>
              <a:rPr lang="en-GB" dirty="0" err="1"/>
              <a:t>stavljen</a:t>
            </a:r>
            <a:r>
              <a:rPr lang="en-GB" dirty="0"/>
              <a:t> u </a:t>
            </a:r>
            <a:r>
              <a:rPr lang="en-GB" dirty="0" err="1"/>
              <a:t>medicinsku</a:t>
            </a:r>
            <a:r>
              <a:rPr lang="en-GB" dirty="0"/>
              <a:t> </a:t>
            </a:r>
            <a:r>
              <a:rPr lang="en-GB" dirty="0" err="1"/>
              <a:t>komu</a:t>
            </a:r>
            <a:r>
              <a:rPr lang="en-GB" dirty="0"/>
              <a:t> </a:t>
            </a:r>
            <a:r>
              <a:rPr lang="en-GB" dirty="0" err="1"/>
              <a:t>radi</a:t>
            </a:r>
            <a:r>
              <a:rPr lang="en-GB" dirty="0"/>
              <a:t> </a:t>
            </a:r>
            <a:r>
              <a:rPr lang="en-GB" dirty="0" err="1"/>
              <a:t>smanjenja</a:t>
            </a:r>
            <a:r>
              <a:rPr lang="en-GB" dirty="0"/>
              <a:t> </a:t>
            </a:r>
            <a:r>
              <a:rPr lang="en-GB" dirty="0" err="1"/>
              <a:t>patnje</a:t>
            </a:r>
            <a:r>
              <a:rPr lang="en-GB" dirty="0"/>
              <a:t> </a:t>
            </a:r>
          </a:p>
          <a:p>
            <a:endParaRPr lang="en-GB" dirty="0"/>
          </a:p>
          <a:p>
            <a:r>
              <a:rPr lang="en-GB" dirty="0"/>
              <a:t>Pred </a:t>
            </a:r>
            <a:r>
              <a:rPr lang="en-GB" dirty="0" err="1"/>
              <a:t>kraj</a:t>
            </a:r>
            <a:r>
              <a:rPr lang="en-GB" dirty="0"/>
              <a:t> </a:t>
            </a:r>
            <a:r>
              <a:rPr lang="en-GB" dirty="0" err="1"/>
              <a:t>života</a:t>
            </a:r>
            <a:r>
              <a:rPr lang="en-GB" dirty="0"/>
              <a:t> </a:t>
            </a:r>
            <a:r>
              <a:rPr lang="en-GB" dirty="0" err="1"/>
              <a:t>nije</a:t>
            </a:r>
            <a:r>
              <a:rPr lang="en-GB" dirty="0"/>
              <a:t> </a:t>
            </a:r>
            <a:r>
              <a:rPr lang="en-GB" dirty="0" err="1"/>
              <a:t>imao</a:t>
            </a:r>
            <a:r>
              <a:rPr lang="en-GB" dirty="0"/>
              <a:t> </a:t>
            </a:r>
            <a:r>
              <a:rPr lang="en-GB" dirty="0" err="1"/>
              <a:t>kože</a:t>
            </a:r>
            <a:r>
              <a:rPr lang="en-GB" dirty="0"/>
              <a:t>. </a:t>
            </a:r>
            <a:r>
              <a:rPr lang="en-GB" dirty="0" err="1"/>
              <a:t>Kosti</a:t>
            </a:r>
            <a:r>
              <a:rPr lang="en-GB" dirty="0"/>
              <a:t> </a:t>
            </a:r>
            <a:r>
              <a:rPr lang="en-GB" dirty="0" err="1"/>
              <a:t>su</a:t>
            </a:r>
            <a:r>
              <a:rPr lang="en-GB" dirty="0"/>
              <a:t> mu bile </a:t>
            </a:r>
            <a:r>
              <a:rPr lang="en-GB" dirty="0" err="1"/>
              <a:t>šuplje</a:t>
            </a:r>
            <a:r>
              <a:rPr lang="en-GB" dirty="0"/>
              <a:t>, </a:t>
            </a:r>
            <a:r>
              <a:rPr lang="en-GB" dirty="0" err="1"/>
              <a:t>krvario</a:t>
            </a:r>
            <a:r>
              <a:rPr lang="en-GB" dirty="0"/>
              <a:t> je </a:t>
            </a:r>
            <a:r>
              <a:rPr lang="en-GB" dirty="0" err="1"/>
              <a:t>iz</a:t>
            </a:r>
            <a:r>
              <a:rPr lang="en-GB" dirty="0"/>
              <a:t> </a:t>
            </a:r>
            <a:r>
              <a:rPr lang="en-GB" dirty="0" err="1"/>
              <a:t>svih</a:t>
            </a:r>
            <a:r>
              <a:rPr lang="en-GB" dirty="0"/>
              <a:t> </a:t>
            </a:r>
            <a:r>
              <a:rPr lang="en-GB" dirty="0" err="1"/>
              <a:t>dijelova</a:t>
            </a:r>
            <a:r>
              <a:rPr lang="en-GB" dirty="0"/>
              <a:t> </a:t>
            </a:r>
            <a:r>
              <a:rPr lang="en-GB" dirty="0" err="1"/>
              <a:t>tijela</a:t>
            </a:r>
            <a:r>
              <a:rPr lang="en-GB" dirty="0"/>
              <a:t>, </a:t>
            </a:r>
            <a:r>
              <a:rPr lang="en-GB" dirty="0" err="1"/>
              <a:t>čak</a:t>
            </a:r>
            <a:r>
              <a:rPr lang="en-GB" dirty="0"/>
              <a:t> mu je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otpala</a:t>
            </a:r>
            <a:r>
              <a:rPr lang="en-GB" dirty="0"/>
              <a:t> </a:t>
            </a:r>
            <a:r>
              <a:rPr lang="en-GB" dirty="0" err="1"/>
              <a:t>noga</a:t>
            </a:r>
            <a:r>
              <a:rPr lang="en-GB" dirty="0"/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F8FDAEF-9699-4591-A5B5-526FE01A4D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5750" y="3238528"/>
            <a:ext cx="2780251" cy="156389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A997876-DBA0-4162-B66A-764EF0B0E7DB}"/>
              </a:ext>
            </a:extLst>
          </p:cNvPr>
          <p:cNvSpPr txBox="1"/>
          <p:nvPr/>
        </p:nvSpPr>
        <p:spPr>
          <a:xfrm>
            <a:off x="9600501" y="3729371"/>
            <a:ext cx="16610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err="1"/>
              <a:t>Ouchi</a:t>
            </a:r>
            <a:r>
              <a:rPr lang="en-GB" sz="1400" dirty="0"/>
              <a:t> </a:t>
            </a:r>
            <a:r>
              <a:rPr lang="en-GB" sz="1400" dirty="0" err="1"/>
              <a:t>prvih</a:t>
            </a:r>
            <a:r>
              <a:rPr lang="en-GB" sz="1400" dirty="0"/>
              <a:t> par sati u </a:t>
            </a:r>
            <a:r>
              <a:rPr lang="en-GB" sz="1400" dirty="0" err="1"/>
              <a:t>bolnici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23838648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5E9CC1-E4BD-4B18-8D43-963091E0C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/>
              <a:t>MOJI IZVORI: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851900-A260-4CE9-BA29-95943133D6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U.S. NRC, medicalnewstoday.com, historyofyesterday.com, University of </a:t>
            </a:r>
            <a:r>
              <a:rPr lang="en-GB" b="0" i="0" dirty="0" err="1">
                <a:effectLst/>
              </a:rPr>
              <a:t>Kebangsaan</a:t>
            </a:r>
            <a:r>
              <a:rPr lang="en-GB" b="0" i="0" dirty="0">
                <a:solidFill>
                  <a:srgbClr val="989FBC"/>
                </a:solidFill>
                <a:effectLst/>
                <a:latin typeface="HelveticaNeue-Light"/>
              </a:rPr>
              <a:t> </a:t>
            </a:r>
            <a:r>
              <a:rPr lang="en-GB" b="0" i="0" dirty="0">
                <a:effectLst/>
              </a:rPr>
              <a:t>Malaysia,</a:t>
            </a:r>
            <a:r>
              <a:rPr lang="en-GB" b="0" i="0" dirty="0">
                <a:solidFill>
                  <a:srgbClr val="202124"/>
                </a:solidFill>
                <a:effectLst/>
                <a:latin typeface="Google Sans"/>
              </a:rPr>
              <a:t> </a:t>
            </a:r>
            <a:r>
              <a:rPr lang="en-GB" b="0" i="0" dirty="0">
                <a:effectLst/>
              </a:rPr>
              <a:t>Tokyo Medical and Dental University</a:t>
            </a:r>
          </a:p>
          <a:p>
            <a:endParaRPr lang="en-GB" dirty="0">
              <a:effectLst/>
            </a:endParaRPr>
          </a:p>
          <a:p>
            <a:r>
              <a:rPr lang="en-GB" dirty="0" err="1">
                <a:effectLst/>
              </a:rPr>
              <a:t>Sve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izvore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na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engleskom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jeziku</a:t>
            </a:r>
            <a:r>
              <a:rPr lang="en-GB" dirty="0">
                <a:effectLst/>
              </a:rPr>
              <a:t> </a:t>
            </a:r>
            <a:r>
              <a:rPr lang="en-GB" dirty="0" err="1">
                <a:effectLst/>
              </a:rPr>
              <a:t>preveo</a:t>
            </a:r>
            <a:r>
              <a:rPr lang="en-GB" dirty="0">
                <a:effectLst/>
              </a:rPr>
              <a:t> je Tomislav </a:t>
            </a:r>
            <a:r>
              <a:rPr lang="en-GB" dirty="0" err="1">
                <a:effectLst/>
              </a:rPr>
              <a:t>Kostelić</a:t>
            </a:r>
            <a:endParaRPr lang="en-GB" dirty="0">
              <a:effectLst/>
            </a:endParaRPr>
          </a:p>
          <a:p>
            <a:pPr marL="3690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76150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A0D577-3DE2-45A1-93D8-0CF9110AD4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PREDGOVOR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05A67A-CD34-4F41-8943-5D058D5EFA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err="1"/>
              <a:t>Prije</a:t>
            </a:r>
            <a:r>
              <a:rPr lang="en-GB" dirty="0"/>
              <a:t> </a:t>
            </a:r>
            <a:r>
              <a:rPr lang="en-GB" dirty="0" err="1"/>
              <a:t>svega</a:t>
            </a:r>
            <a:r>
              <a:rPr lang="en-GB" dirty="0"/>
              <a:t>, </a:t>
            </a:r>
            <a:r>
              <a:rPr lang="en-GB" dirty="0" err="1"/>
              <a:t>volio</a:t>
            </a:r>
            <a:r>
              <a:rPr lang="en-GB" dirty="0"/>
              <a:t> </a:t>
            </a:r>
            <a:r>
              <a:rPr lang="en-GB" dirty="0" err="1"/>
              <a:t>bih</a:t>
            </a:r>
            <a:r>
              <a:rPr lang="en-GB" dirty="0"/>
              <a:t> </a:t>
            </a:r>
            <a:r>
              <a:rPr lang="en-GB" dirty="0" err="1"/>
              <a:t>navesti</a:t>
            </a:r>
            <a:r>
              <a:rPr lang="en-GB" dirty="0"/>
              <a:t> da pod </a:t>
            </a:r>
            <a:r>
              <a:rPr lang="en-GB" dirty="0" err="1"/>
              <a:t>utjecaji</a:t>
            </a:r>
            <a:r>
              <a:rPr lang="en-GB" dirty="0"/>
              <a:t> </a:t>
            </a:r>
            <a:r>
              <a:rPr lang="en-GB" dirty="0" err="1"/>
              <a:t>niže</a:t>
            </a:r>
            <a:r>
              <a:rPr lang="en-GB" dirty="0"/>
              <a:t> doze </a:t>
            </a:r>
            <a:r>
              <a:rPr lang="en-GB" dirty="0" err="1"/>
              <a:t>radijacije</a:t>
            </a:r>
            <a:r>
              <a:rPr lang="en-GB" dirty="0"/>
              <a:t> ne </a:t>
            </a:r>
            <a:r>
              <a:rPr lang="en-GB" dirty="0" err="1"/>
              <a:t>mislim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svakodnevnu</a:t>
            </a:r>
            <a:r>
              <a:rPr lang="en-GB" dirty="0"/>
              <a:t> </a:t>
            </a:r>
            <a:r>
              <a:rPr lang="en-GB" dirty="0" err="1"/>
              <a:t>izloženost</a:t>
            </a:r>
            <a:r>
              <a:rPr lang="en-GB" dirty="0"/>
              <a:t> </a:t>
            </a:r>
            <a:r>
              <a:rPr lang="en-GB" dirty="0" err="1"/>
              <a:t>radijaciji</a:t>
            </a:r>
            <a:r>
              <a:rPr lang="en-GB" dirty="0"/>
              <a:t> u </a:t>
            </a:r>
            <a:r>
              <a:rPr lang="en-GB" dirty="0" err="1"/>
              <a:t>nižim</a:t>
            </a:r>
            <a:r>
              <a:rPr lang="en-GB" dirty="0"/>
              <a:t> </a:t>
            </a:r>
            <a:r>
              <a:rPr lang="en-GB" dirty="0" err="1"/>
              <a:t>količinama</a:t>
            </a:r>
            <a:r>
              <a:rPr lang="en-GB" dirty="0"/>
              <a:t> </a:t>
            </a:r>
            <a:r>
              <a:rPr lang="en-GB" dirty="0" err="1"/>
              <a:t>npr</a:t>
            </a:r>
            <a:r>
              <a:rPr lang="en-GB" dirty="0"/>
              <a:t>. </a:t>
            </a:r>
            <a:r>
              <a:rPr lang="en-GB" dirty="0" err="1"/>
              <a:t>izloženost</a:t>
            </a:r>
            <a:r>
              <a:rPr lang="en-GB" dirty="0"/>
              <a:t> </a:t>
            </a:r>
            <a:r>
              <a:rPr lang="en-GB" dirty="0" err="1"/>
              <a:t>Suncu</a:t>
            </a:r>
            <a:r>
              <a:rPr lang="en-GB" dirty="0"/>
              <a:t>. U </a:t>
            </a:r>
            <a:r>
              <a:rPr lang="en-GB" dirty="0" err="1"/>
              <a:t>ovaj</a:t>
            </a:r>
            <a:r>
              <a:rPr lang="en-GB" dirty="0"/>
              <a:t> </a:t>
            </a:r>
            <a:r>
              <a:rPr lang="en-GB" dirty="0" err="1"/>
              <a:t>kriterij</a:t>
            </a:r>
            <a:r>
              <a:rPr lang="en-GB" dirty="0"/>
              <a:t> </a:t>
            </a:r>
            <a:r>
              <a:rPr lang="en-GB" dirty="0" err="1"/>
              <a:t>smatram</a:t>
            </a:r>
            <a:r>
              <a:rPr lang="en-GB" dirty="0"/>
              <a:t> </a:t>
            </a:r>
            <a:r>
              <a:rPr lang="en-GB" dirty="0" err="1"/>
              <a:t>navesti</a:t>
            </a:r>
            <a:r>
              <a:rPr lang="en-GB" dirty="0"/>
              <a:t> </a:t>
            </a:r>
            <a:r>
              <a:rPr lang="en-GB" dirty="0" err="1"/>
              <a:t>izloženost</a:t>
            </a:r>
            <a:r>
              <a:rPr lang="en-GB" dirty="0"/>
              <a:t> </a:t>
            </a:r>
            <a:r>
              <a:rPr lang="en-GB" dirty="0" err="1"/>
              <a:t>nižim</a:t>
            </a:r>
            <a:r>
              <a:rPr lang="en-GB" dirty="0"/>
              <a:t> </a:t>
            </a:r>
            <a:r>
              <a:rPr lang="en-GB" dirty="0" err="1"/>
              <a:t>dozama</a:t>
            </a:r>
            <a:r>
              <a:rPr lang="en-GB" dirty="0"/>
              <a:t> </a:t>
            </a:r>
            <a:r>
              <a:rPr lang="en-GB" dirty="0" err="1"/>
              <a:t>radiacije</a:t>
            </a:r>
            <a:r>
              <a:rPr lang="en-GB" dirty="0"/>
              <a:t> </a:t>
            </a:r>
            <a:r>
              <a:rPr lang="en-GB" dirty="0" err="1"/>
              <a:t>koje</a:t>
            </a:r>
            <a:r>
              <a:rPr lang="en-GB" dirty="0"/>
              <a:t> </a:t>
            </a:r>
            <a:r>
              <a:rPr lang="en-GB" dirty="0" err="1"/>
              <a:t>još</a:t>
            </a:r>
            <a:r>
              <a:rPr lang="en-GB" dirty="0"/>
              <a:t> </a:t>
            </a:r>
            <a:r>
              <a:rPr lang="en-GB" dirty="0" err="1"/>
              <a:t>uvijek</a:t>
            </a:r>
            <a:r>
              <a:rPr lang="en-GB" dirty="0"/>
              <a:t> </a:t>
            </a:r>
            <a:r>
              <a:rPr lang="en-GB" dirty="0" err="1"/>
              <a:t>mogu</a:t>
            </a:r>
            <a:r>
              <a:rPr lang="en-GB" dirty="0"/>
              <a:t> </a:t>
            </a:r>
            <a:r>
              <a:rPr lang="en-GB" dirty="0" err="1"/>
              <a:t>uzrokovati</a:t>
            </a:r>
            <a:r>
              <a:rPr lang="en-GB" dirty="0"/>
              <a:t> </a:t>
            </a:r>
            <a:r>
              <a:rPr lang="en-GB" dirty="0" err="1"/>
              <a:t>ozbiljne</a:t>
            </a:r>
            <a:r>
              <a:rPr lang="en-GB" dirty="0"/>
              <a:t> </a:t>
            </a:r>
            <a:r>
              <a:rPr lang="en-GB" dirty="0" err="1"/>
              <a:t>posljedice</a:t>
            </a:r>
            <a:r>
              <a:rPr lang="en-GB" dirty="0"/>
              <a:t>.</a:t>
            </a:r>
          </a:p>
          <a:p>
            <a:endParaRPr lang="en-GB" dirty="0"/>
          </a:p>
          <a:p>
            <a:r>
              <a:rPr lang="en-GB" dirty="0" err="1"/>
              <a:t>Također</a:t>
            </a:r>
            <a:r>
              <a:rPr lang="en-GB" dirty="0"/>
              <a:t>, </a:t>
            </a:r>
            <a:r>
              <a:rPr lang="en-GB" dirty="0" err="1"/>
              <a:t>moram</a:t>
            </a:r>
            <a:r>
              <a:rPr lang="en-GB" dirty="0"/>
              <a:t> </a:t>
            </a:r>
            <a:r>
              <a:rPr lang="en-GB" dirty="0" err="1"/>
              <a:t>objasniti</a:t>
            </a:r>
            <a:r>
              <a:rPr lang="en-GB" dirty="0"/>
              <a:t> da </a:t>
            </a:r>
            <a:r>
              <a:rPr lang="en-GB" dirty="0" err="1"/>
              <a:t>nisam</a:t>
            </a:r>
            <a:r>
              <a:rPr lang="en-GB" dirty="0"/>
              <a:t> </a:t>
            </a:r>
            <a:r>
              <a:rPr lang="en-GB" dirty="0" err="1"/>
              <a:t>stavio</a:t>
            </a:r>
            <a:r>
              <a:rPr lang="en-GB" dirty="0"/>
              <a:t> </a:t>
            </a:r>
            <a:r>
              <a:rPr lang="en-GB" dirty="0" err="1"/>
              <a:t>slike</a:t>
            </a:r>
            <a:r>
              <a:rPr lang="en-GB" dirty="0"/>
              <a:t> </a:t>
            </a:r>
            <a:r>
              <a:rPr lang="en-GB" dirty="0" err="1"/>
              <a:t>zadnjih</a:t>
            </a:r>
            <a:r>
              <a:rPr lang="en-GB" dirty="0"/>
              <a:t> dana </a:t>
            </a:r>
            <a:r>
              <a:rPr lang="en-GB" dirty="0" err="1"/>
              <a:t>Hisashia</a:t>
            </a:r>
            <a:r>
              <a:rPr lang="en-GB" dirty="0"/>
              <a:t> </a:t>
            </a:r>
            <a:r>
              <a:rPr lang="en-GB" dirty="0" err="1"/>
              <a:t>Ouchia</a:t>
            </a:r>
            <a:r>
              <a:rPr lang="en-GB" dirty="0"/>
              <a:t> (</a:t>
            </a:r>
            <a:r>
              <a:rPr lang="en-GB" dirty="0" err="1"/>
              <a:t>njegov</a:t>
            </a:r>
            <a:r>
              <a:rPr lang="en-GB" dirty="0"/>
              <a:t> </a:t>
            </a:r>
            <a:r>
              <a:rPr lang="en-GB" dirty="0" err="1"/>
              <a:t>primjer</a:t>
            </a:r>
            <a:r>
              <a:rPr lang="en-GB" dirty="0"/>
              <a:t> </a:t>
            </a:r>
            <a:r>
              <a:rPr lang="en-GB" dirty="0" err="1"/>
              <a:t>navesti</a:t>
            </a:r>
            <a:r>
              <a:rPr lang="en-GB" dirty="0"/>
              <a:t> </a:t>
            </a:r>
            <a:r>
              <a:rPr lang="en-GB" dirty="0" err="1"/>
              <a:t>ću</a:t>
            </a:r>
            <a:r>
              <a:rPr lang="en-GB" dirty="0"/>
              <a:t> </a:t>
            </a:r>
            <a:r>
              <a:rPr lang="en-GB" dirty="0" err="1"/>
              <a:t>kasnije</a:t>
            </a:r>
            <a:r>
              <a:rPr lang="en-GB" dirty="0"/>
              <a:t>) </a:t>
            </a:r>
            <a:r>
              <a:rPr lang="en-GB" dirty="0" err="1"/>
              <a:t>zbog</a:t>
            </a:r>
            <a:r>
              <a:rPr lang="en-GB" dirty="0"/>
              <a:t> </a:t>
            </a:r>
            <a:r>
              <a:rPr lang="en-GB" dirty="0" err="1"/>
              <a:t>razloga</a:t>
            </a:r>
            <a:r>
              <a:rPr lang="en-GB" dirty="0"/>
              <a:t> </a:t>
            </a:r>
            <a:r>
              <a:rPr lang="en-GB" dirty="0" err="1"/>
              <a:t>što</a:t>
            </a:r>
            <a:r>
              <a:rPr lang="en-GB" dirty="0"/>
              <a:t> </a:t>
            </a:r>
            <a:r>
              <a:rPr lang="en-GB" dirty="0" err="1"/>
              <a:t>su</a:t>
            </a:r>
            <a:r>
              <a:rPr lang="en-GB" dirty="0"/>
              <a:t> to </a:t>
            </a:r>
            <a:r>
              <a:rPr lang="en-GB" dirty="0" err="1"/>
              <a:t>slike</a:t>
            </a:r>
            <a:r>
              <a:rPr lang="en-GB" dirty="0"/>
              <a:t> </a:t>
            </a:r>
            <a:r>
              <a:rPr lang="en-GB" dirty="0" err="1"/>
              <a:t>čovjeka</a:t>
            </a:r>
            <a:r>
              <a:rPr lang="en-GB" dirty="0"/>
              <a:t> koji je </a:t>
            </a:r>
            <a:r>
              <a:rPr lang="en-GB" dirty="0" err="1"/>
              <a:t>pretrpio</a:t>
            </a:r>
            <a:r>
              <a:rPr lang="en-GB" dirty="0"/>
              <a:t> </a:t>
            </a:r>
            <a:r>
              <a:rPr lang="en-GB" dirty="0" err="1"/>
              <a:t>visoku</a:t>
            </a:r>
            <a:r>
              <a:rPr lang="en-GB" dirty="0"/>
              <a:t> </a:t>
            </a:r>
            <a:r>
              <a:rPr lang="en-GB" dirty="0" err="1"/>
              <a:t>dozu</a:t>
            </a:r>
            <a:r>
              <a:rPr lang="en-GB" dirty="0"/>
              <a:t> </a:t>
            </a:r>
            <a:r>
              <a:rPr lang="en-GB" dirty="0" err="1"/>
              <a:t>radiacije</a:t>
            </a:r>
            <a:r>
              <a:rPr lang="en-GB" dirty="0"/>
              <a:t> </a:t>
            </a:r>
            <a:r>
              <a:rPr lang="en-GB" dirty="0" err="1"/>
              <a:t>te</a:t>
            </a:r>
            <a:r>
              <a:rPr lang="en-GB" dirty="0"/>
              <a:t> je </a:t>
            </a:r>
            <a:r>
              <a:rPr lang="en-GB" dirty="0" err="1"/>
              <a:t>njegovo</a:t>
            </a:r>
            <a:r>
              <a:rPr lang="en-GB" dirty="0"/>
              <a:t> </a:t>
            </a:r>
            <a:r>
              <a:rPr lang="en-GB" dirty="0" err="1"/>
              <a:t>tijelo</a:t>
            </a:r>
            <a:r>
              <a:rPr lang="en-GB" dirty="0"/>
              <a:t> </a:t>
            </a:r>
            <a:r>
              <a:rPr lang="en-GB" dirty="0" err="1"/>
              <a:t>pretrpjelo</a:t>
            </a:r>
            <a:r>
              <a:rPr lang="en-GB" dirty="0"/>
              <a:t> </a:t>
            </a:r>
            <a:r>
              <a:rPr lang="en-GB" dirty="0" err="1"/>
              <a:t>veliku</a:t>
            </a:r>
            <a:r>
              <a:rPr lang="en-GB" dirty="0"/>
              <a:t> </a:t>
            </a:r>
            <a:r>
              <a:rPr lang="en-GB" dirty="0" err="1"/>
              <a:t>štetu</a:t>
            </a:r>
            <a:r>
              <a:rPr lang="en-GB" dirty="0"/>
              <a:t>, pa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fotografije</a:t>
            </a:r>
            <a:r>
              <a:rPr lang="en-GB" dirty="0"/>
              <a:t> </a:t>
            </a:r>
            <a:r>
              <a:rPr lang="en-GB" dirty="0" err="1"/>
              <a:t>mogu</a:t>
            </a:r>
            <a:r>
              <a:rPr lang="en-GB" dirty="0"/>
              <a:t> </a:t>
            </a:r>
            <a:r>
              <a:rPr lang="en-GB" dirty="0" err="1"/>
              <a:t>biti</a:t>
            </a:r>
            <a:r>
              <a:rPr lang="en-GB" dirty="0"/>
              <a:t> </a:t>
            </a:r>
            <a:r>
              <a:rPr lang="en-GB" dirty="0" err="1"/>
              <a:t>uznemiravajuće</a:t>
            </a:r>
            <a:r>
              <a:rPr lang="en-GB" dirty="0"/>
              <a:t> </a:t>
            </a:r>
            <a:r>
              <a:rPr lang="en-GB" dirty="0" err="1"/>
              <a:t>nekim</a:t>
            </a:r>
            <a:r>
              <a:rPr lang="en-GB" dirty="0"/>
              <a:t> </a:t>
            </a:r>
            <a:r>
              <a:rPr lang="en-GB" dirty="0" err="1"/>
              <a:t>čitateljima</a:t>
            </a:r>
            <a:r>
              <a:rPr lang="en-GB" dirty="0"/>
              <a:t> </a:t>
            </a:r>
            <a:r>
              <a:rPr lang="en-GB" dirty="0" err="1"/>
              <a:t>ove</a:t>
            </a:r>
            <a:r>
              <a:rPr lang="en-GB" dirty="0"/>
              <a:t> </a:t>
            </a:r>
            <a:r>
              <a:rPr lang="en-GB" dirty="0" err="1"/>
              <a:t>prezentacije</a:t>
            </a:r>
            <a:r>
              <a:rPr lang="en-GB" dirty="0"/>
              <a:t>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74490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4E9C3A-BA52-4028-AD86-2BC7CF1E99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RADIJACIJA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7680FF-5D9C-4302-8341-37F347CC29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b="0" i="0" dirty="0" err="1">
                <a:effectLst/>
              </a:rPr>
              <a:t>Radijacija</a:t>
            </a:r>
            <a:r>
              <a:rPr lang="en-GB" b="0" i="0" dirty="0">
                <a:effectLst/>
              </a:rPr>
              <a:t>, </a:t>
            </a:r>
            <a:r>
              <a:rPr lang="en-GB" b="0" i="0" dirty="0" err="1">
                <a:effectLst/>
              </a:rPr>
              <a:t>zračenje</a:t>
            </a:r>
            <a:r>
              <a:rPr lang="en-GB" b="0" i="0" dirty="0">
                <a:effectLst/>
              </a:rPr>
              <a:t>, </a:t>
            </a:r>
            <a:r>
              <a:rPr lang="en-GB" b="0" i="0" dirty="0" err="1">
                <a:effectLst/>
              </a:rPr>
              <a:t>prolaz</a:t>
            </a:r>
            <a:r>
              <a:rPr lang="en-GB" b="0" i="0" dirty="0">
                <a:effectLst/>
              </a:rPr>
              <a:t> </a:t>
            </a:r>
            <a:r>
              <a:rPr lang="en-GB" b="0" i="0" dirty="0" err="1">
                <a:effectLst/>
              </a:rPr>
              <a:t>energije</a:t>
            </a:r>
            <a:r>
              <a:rPr lang="en-GB" b="0" i="0" dirty="0">
                <a:effectLst/>
              </a:rPr>
              <a:t> </a:t>
            </a:r>
            <a:r>
              <a:rPr lang="en-GB" b="0" i="0" dirty="0" err="1">
                <a:effectLst/>
              </a:rPr>
              <a:t>kroz</a:t>
            </a:r>
            <a:r>
              <a:rPr lang="en-GB" b="0" i="0" dirty="0">
                <a:effectLst/>
              </a:rPr>
              <a:t> </a:t>
            </a:r>
            <a:r>
              <a:rPr lang="en-GB" b="0" i="0" dirty="0" err="1">
                <a:effectLst/>
              </a:rPr>
              <a:t>prostor</a:t>
            </a:r>
            <a:r>
              <a:rPr lang="en-GB" b="0" i="0" dirty="0">
                <a:effectLst/>
              </a:rPr>
              <a:t>. Ova </a:t>
            </a:r>
            <a:r>
              <a:rPr lang="en-GB" b="0" i="0" dirty="0" err="1">
                <a:effectLst/>
              </a:rPr>
              <a:t>energija</a:t>
            </a:r>
            <a:r>
              <a:rPr lang="en-GB" b="0" i="0" dirty="0">
                <a:effectLst/>
              </a:rPr>
              <a:t> se </a:t>
            </a:r>
            <a:r>
              <a:rPr lang="en-GB" b="0" i="0" dirty="0" err="1">
                <a:effectLst/>
              </a:rPr>
              <a:t>može</a:t>
            </a:r>
            <a:r>
              <a:rPr lang="en-GB" b="0" i="0" dirty="0">
                <a:effectLst/>
              </a:rPr>
              <a:t> </a:t>
            </a:r>
            <a:r>
              <a:rPr lang="en-GB" b="0" i="0" dirty="0" err="1">
                <a:effectLst/>
              </a:rPr>
              <a:t>prenijeti</a:t>
            </a:r>
            <a:r>
              <a:rPr lang="en-GB" b="0" i="0" dirty="0">
                <a:effectLst/>
              </a:rPr>
              <a:t> </a:t>
            </a:r>
            <a:r>
              <a:rPr lang="en-GB" b="0" i="0" dirty="0" err="1">
                <a:effectLst/>
              </a:rPr>
              <a:t>putem</a:t>
            </a:r>
            <a:r>
              <a:rPr lang="en-GB" b="0" i="0" dirty="0">
                <a:effectLst/>
              </a:rPr>
              <a:t> </a:t>
            </a:r>
            <a:r>
              <a:rPr lang="en-GB" b="0" i="0" dirty="0" err="1">
                <a:effectLst/>
              </a:rPr>
              <a:t>ultraljubičastih</a:t>
            </a:r>
            <a:r>
              <a:rPr lang="en-GB" b="0" i="0" dirty="0">
                <a:effectLst/>
              </a:rPr>
              <a:t> </a:t>
            </a:r>
            <a:r>
              <a:rPr lang="en-GB" b="0" i="0" dirty="0" err="1">
                <a:effectLst/>
              </a:rPr>
              <a:t>zraka</a:t>
            </a:r>
            <a:r>
              <a:rPr lang="en-GB" b="0" i="0" dirty="0">
                <a:effectLst/>
              </a:rPr>
              <a:t>, </a:t>
            </a:r>
            <a:r>
              <a:rPr lang="en-GB" b="0" i="0" dirty="0" err="1">
                <a:effectLst/>
              </a:rPr>
              <a:t>gamazraka</a:t>
            </a:r>
            <a:r>
              <a:rPr lang="en-GB" b="0" i="0" dirty="0">
                <a:effectLst/>
              </a:rPr>
              <a:t>, </a:t>
            </a:r>
            <a:r>
              <a:rPr lang="en-GB" b="0" i="0" dirty="0" err="1">
                <a:effectLst/>
              </a:rPr>
              <a:t>kozmičkih</a:t>
            </a:r>
            <a:r>
              <a:rPr lang="en-GB" b="0" i="0" dirty="0">
                <a:effectLst/>
              </a:rPr>
              <a:t> </a:t>
            </a:r>
            <a:r>
              <a:rPr lang="en-GB" b="0" i="0" dirty="0" err="1">
                <a:effectLst/>
              </a:rPr>
              <a:t>zraka</a:t>
            </a:r>
            <a:r>
              <a:rPr lang="en-GB" b="0" i="0" dirty="0">
                <a:effectLst/>
              </a:rPr>
              <a:t> </a:t>
            </a:r>
            <a:r>
              <a:rPr lang="en-GB" b="0" i="0" dirty="0" err="1">
                <a:effectLst/>
              </a:rPr>
              <a:t>i</a:t>
            </a:r>
            <a:r>
              <a:rPr lang="en-GB" b="0" i="0" dirty="0">
                <a:effectLst/>
              </a:rPr>
              <a:t> x-</a:t>
            </a:r>
            <a:r>
              <a:rPr lang="en-GB" b="0" i="0" dirty="0" err="1">
                <a:effectLst/>
              </a:rPr>
              <a:t>zraka</a:t>
            </a:r>
            <a:r>
              <a:rPr lang="en-GB" b="0" i="0" dirty="0">
                <a:effectLst/>
              </a:rPr>
              <a:t>.</a:t>
            </a:r>
            <a:endParaRPr lang="en-GB" dirty="0"/>
          </a:p>
          <a:p>
            <a:endParaRPr lang="en-GB" dirty="0"/>
          </a:p>
          <a:p>
            <a:r>
              <a:rPr lang="en-GB" dirty="0" err="1"/>
              <a:t>Mjeri</a:t>
            </a:r>
            <a:r>
              <a:rPr lang="en-GB" dirty="0"/>
              <a:t> se </a:t>
            </a:r>
            <a:r>
              <a:rPr lang="en-GB" dirty="0" err="1"/>
              <a:t>Grejevima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Sivertima</a:t>
            </a:r>
            <a:r>
              <a:rPr lang="en-GB" dirty="0"/>
              <a:t> </a:t>
            </a:r>
          </a:p>
          <a:p>
            <a:endParaRPr lang="en-GB" dirty="0"/>
          </a:p>
          <a:p>
            <a:r>
              <a:rPr lang="en-GB" dirty="0" err="1"/>
              <a:t>Gy</a:t>
            </a:r>
            <a:r>
              <a:rPr lang="en-GB" dirty="0"/>
              <a:t>-</a:t>
            </a:r>
            <a:r>
              <a:rPr lang="en-GB" b="0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GB" b="0" i="0" dirty="0" err="1">
                <a:effectLst/>
              </a:rPr>
              <a:t>Grej</a:t>
            </a:r>
            <a:r>
              <a:rPr lang="en-GB" b="0" i="0" dirty="0">
                <a:effectLst/>
              </a:rPr>
              <a:t> je </a:t>
            </a:r>
            <a:r>
              <a:rPr lang="en-GB" b="0" i="0" dirty="0" err="1">
                <a:effectLst/>
              </a:rPr>
              <a:t>mjerna</a:t>
            </a:r>
            <a:r>
              <a:rPr lang="en-GB" b="0" i="0" dirty="0">
                <a:effectLst/>
              </a:rPr>
              <a:t> </a:t>
            </a:r>
            <a:r>
              <a:rPr lang="en-GB" b="0" i="0" dirty="0" err="1">
                <a:effectLst/>
              </a:rPr>
              <a:t>jedinica</a:t>
            </a:r>
            <a:r>
              <a:rPr lang="en-GB" b="0" i="0" dirty="0">
                <a:effectLst/>
              </a:rPr>
              <a:t> u SI </a:t>
            </a:r>
            <a:r>
              <a:rPr lang="en-GB" b="0" i="0" dirty="0" err="1">
                <a:effectLst/>
              </a:rPr>
              <a:t>sustavu</a:t>
            </a:r>
            <a:r>
              <a:rPr lang="en-GB" b="0" i="0" dirty="0">
                <a:effectLst/>
              </a:rPr>
              <a:t> za </a:t>
            </a:r>
            <a:r>
              <a:rPr lang="en-GB" b="0" i="0" dirty="0" err="1">
                <a:effectLst/>
              </a:rPr>
              <a:t>apsorbiranu</a:t>
            </a:r>
            <a:r>
              <a:rPr lang="en-GB" b="0" i="0" dirty="0">
                <a:effectLst/>
              </a:rPr>
              <a:t> </a:t>
            </a:r>
            <a:r>
              <a:rPr lang="en-GB" b="0" i="0" dirty="0" err="1">
                <a:effectLst/>
              </a:rPr>
              <a:t>dozu</a:t>
            </a:r>
            <a:r>
              <a:rPr lang="en-GB" b="0" i="0" dirty="0">
                <a:effectLst/>
              </a:rPr>
              <a:t> </a:t>
            </a:r>
            <a:r>
              <a:rPr lang="en-GB" b="0" i="0" dirty="0" err="1">
                <a:effectLst/>
              </a:rPr>
              <a:t>ionizirajućega</a:t>
            </a:r>
            <a:r>
              <a:rPr lang="en-GB" b="0" i="0" dirty="0">
                <a:effectLst/>
              </a:rPr>
              <a:t> </a:t>
            </a:r>
            <a:r>
              <a:rPr lang="en-GB" b="0" i="0" dirty="0" err="1">
                <a:effectLst/>
              </a:rPr>
              <a:t>zračenja</a:t>
            </a:r>
            <a:r>
              <a:rPr lang="en-GB" b="0" i="0" dirty="0">
                <a:effectLst/>
              </a:rPr>
              <a:t>, </a:t>
            </a:r>
            <a:r>
              <a:rPr lang="en-GB" b="0" i="0" dirty="0" err="1">
                <a:effectLst/>
              </a:rPr>
              <a:t>izražena</a:t>
            </a:r>
            <a:r>
              <a:rPr lang="en-GB" b="0" i="0" dirty="0">
                <a:effectLst/>
              </a:rPr>
              <a:t> </a:t>
            </a:r>
            <a:r>
              <a:rPr lang="en-GB" b="0" i="0" dirty="0" err="1">
                <a:effectLst/>
              </a:rPr>
              <a:t>kao</a:t>
            </a:r>
            <a:r>
              <a:rPr lang="en-GB" b="0" i="0" dirty="0">
                <a:effectLst/>
              </a:rPr>
              <a:t> </a:t>
            </a:r>
            <a:r>
              <a:rPr lang="en-GB" b="0" i="0" dirty="0" err="1">
                <a:effectLst/>
              </a:rPr>
              <a:t>omjer</a:t>
            </a:r>
            <a:r>
              <a:rPr lang="en-GB" b="0" i="0" dirty="0">
                <a:effectLst/>
              </a:rPr>
              <a:t> </a:t>
            </a:r>
            <a:r>
              <a:rPr lang="en-GB" b="0" i="0" dirty="0" err="1">
                <a:effectLst/>
              </a:rPr>
              <a:t>upijene</a:t>
            </a:r>
            <a:r>
              <a:rPr lang="en-GB" b="0" i="0" dirty="0">
                <a:effectLst/>
              </a:rPr>
              <a:t> </a:t>
            </a:r>
            <a:r>
              <a:rPr lang="en-GB" b="0" i="0" dirty="0" err="1">
                <a:effectLst/>
              </a:rPr>
              <a:t>ili</a:t>
            </a:r>
            <a:r>
              <a:rPr lang="en-GB" b="0" i="0" dirty="0">
                <a:effectLst/>
              </a:rPr>
              <a:t> </a:t>
            </a:r>
            <a:r>
              <a:rPr lang="en-GB" b="0" i="0" dirty="0" err="1">
                <a:effectLst/>
              </a:rPr>
              <a:t>apsorbirane</a:t>
            </a:r>
            <a:r>
              <a:rPr lang="en-GB" b="0" i="0" dirty="0">
                <a:effectLst/>
              </a:rPr>
              <a:t> </a:t>
            </a:r>
            <a:r>
              <a:rPr lang="en-GB" b="0" i="0" dirty="0" err="1">
                <a:effectLst/>
              </a:rPr>
              <a:t>energije</a:t>
            </a:r>
            <a:r>
              <a:rPr lang="en-GB" b="0" i="0" dirty="0">
                <a:effectLst/>
              </a:rPr>
              <a:t> </a:t>
            </a:r>
            <a:r>
              <a:rPr lang="en-GB" b="0" i="0" dirty="0" err="1">
                <a:effectLst/>
              </a:rPr>
              <a:t>i</a:t>
            </a:r>
            <a:r>
              <a:rPr lang="en-GB" b="0" i="0" dirty="0">
                <a:effectLst/>
              </a:rPr>
              <a:t> mase </a:t>
            </a:r>
            <a:r>
              <a:rPr lang="en-GB" b="0" i="0" dirty="0" err="1">
                <a:effectLst/>
              </a:rPr>
              <a:t>ozračenoga</a:t>
            </a:r>
            <a:r>
              <a:rPr lang="en-GB" b="0" i="0" dirty="0">
                <a:effectLst/>
              </a:rPr>
              <a:t> </a:t>
            </a:r>
            <a:r>
              <a:rPr lang="en-GB" b="0" i="0" dirty="0" err="1">
                <a:effectLst/>
              </a:rPr>
              <a:t>tijela</a:t>
            </a:r>
            <a:r>
              <a:rPr lang="en-GB" b="0" i="0" dirty="0">
                <a:effectLst/>
              </a:rPr>
              <a:t>: 1 </a:t>
            </a:r>
            <a:r>
              <a:rPr lang="en-GB" b="0" i="0" dirty="0" err="1">
                <a:effectLst/>
              </a:rPr>
              <a:t>Gy</a:t>
            </a:r>
            <a:r>
              <a:rPr lang="en-GB" b="0" i="0" dirty="0">
                <a:effectLst/>
              </a:rPr>
              <a:t> = 1 J/kg. </a:t>
            </a:r>
            <a:r>
              <a:rPr lang="en-GB" b="0" i="0" dirty="0" err="1">
                <a:effectLst/>
              </a:rPr>
              <a:t>Nazvana</a:t>
            </a:r>
            <a:r>
              <a:rPr lang="en-GB" b="0" i="0" dirty="0">
                <a:effectLst/>
              </a:rPr>
              <a:t> je </a:t>
            </a:r>
            <a:r>
              <a:rPr lang="en-GB" b="0" i="0" dirty="0" err="1">
                <a:effectLst/>
              </a:rPr>
              <a:t>prema</a:t>
            </a:r>
            <a:r>
              <a:rPr lang="en-GB" b="0" i="0" dirty="0">
                <a:effectLst/>
              </a:rPr>
              <a:t> </a:t>
            </a:r>
            <a:r>
              <a:rPr lang="en-GB" b="0" i="0" dirty="0" err="1">
                <a:effectLst/>
              </a:rPr>
              <a:t>britanskom</a:t>
            </a:r>
            <a:r>
              <a:rPr lang="en-GB" b="0" i="0" dirty="0">
                <a:effectLst/>
              </a:rPr>
              <a:t> </a:t>
            </a:r>
            <a:r>
              <a:rPr lang="en-GB" b="0" i="0" dirty="0" err="1">
                <a:effectLst/>
              </a:rPr>
              <a:t>fizičaru</a:t>
            </a:r>
            <a:r>
              <a:rPr lang="en-GB" b="0" i="0" dirty="0">
                <a:effectLst/>
              </a:rPr>
              <a:t> </a:t>
            </a:r>
            <a:r>
              <a:rPr lang="en-GB" b="0" i="0" dirty="0" err="1">
                <a:effectLst/>
              </a:rPr>
              <a:t>Louisu</a:t>
            </a:r>
            <a:r>
              <a:rPr lang="en-GB" b="0" i="0" dirty="0">
                <a:effectLst/>
              </a:rPr>
              <a:t> </a:t>
            </a:r>
            <a:r>
              <a:rPr lang="en-GB" b="0" i="0" dirty="0" err="1">
                <a:effectLst/>
              </a:rPr>
              <a:t>Haroldu</a:t>
            </a:r>
            <a:r>
              <a:rPr lang="en-GB" b="0" i="0" dirty="0">
                <a:effectLst/>
              </a:rPr>
              <a:t> </a:t>
            </a:r>
            <a:r>
              <a:rPr lang="en-GB" b="0" i="0" dirty="0" err="1">
                <a:effectLst/>
              </a:rPr>
              <a:t>Grayu</a:t>
            </a:r>
            <a:r>
              <a:rPr lang="en-GB" b="0" i="0" dirty="0">
                <a:effectLst/>
              </a:rPr>
              <a:t>.</a:t>
            </a:r>
          </a:p>
          <a:p>
            <a:endParaRPr lang="en-GB" dirty="0"/>
          </a:p>
          <a:p>
            <a:r>
              <a:rPr lang="en-GB" dirty="0" err="1"/>
              <a:t>Sv</a:t>
            </a:r>
            <a:r>
              <a:rPr lang="en-GB" dirty="0"/>
              <a:t>- </a:t>
            </a:r>
            <a:r>
              <a:rPr lang="en-GB" b="0" i="0" dirty="0" err="1">
                <a:effectLst/>
              </a:rPr>
              <a:t>Sivert</a:t>
            </a:r>
            <a:r>
              <a:rPr lang="en-GB" b="0" i="0" dirty="0">
                <a:effectLst/>
              </a:rPr>
              <a:t> je </a:t>
            </a:r>
            <a:r>
              <a:rPr lang="en-GB" b="0" i="0" dirty="0" err="1">
                <a:effectLst/>
              </a:rPr>
              <a:t>mjerna</a:t>
            </a:r>
            <a:r>
              <a:rPr lang="en-GB" b="0" i="0" dirty="0">
                <a:effectLst/>
              </a:rPr>
              <a:t> </a:t>
            </a:r>
            <a:r>
              <a:rPr lang="en-GB" b="0" i="0" dirty="0" err="1">
                <a:effectLst/>
              </a:rPr>
              <a:t>jedinica</a:t>
            </a:r>
            <a:r>
              <a:rPr lang="en-GB" b="0" i="0" dirty="0">
                <a:effectLst/>
              </a:rPr>
              <a:t> </a:t>
            </a:r>
            <a:r>
              <a:rPr lang="en-GB" dirty="0">
                <a:effectLst/>
              </a:rPr>
              <a:t>u SI </a:t>
            </a:r>
            <a:r>
              <a:rPr lang="en-GB" dirty="0" err="1">
                <a:effectLst/>
              </a:rPr>
              <a:t>sustavu</a:t>
            </a:r>
            <a:r>
              <a:rPr lang="en-GB" dirty="0">
                <a:effectLst/>
              </a:rPr>
              <a:t> </a:t>
            </a:r>
            <a:r>
              <a:rPr lang="en-GB" b="0" i="0" dirty="0" err="1">
                <a:effectLst/>
              </a:rPr>
              <a:t>kojima</a:t>
            </a:r>
            <a:r>
              <a:rPr lang="en-GB" b="0" i="0" dirty="0">
                <a:effectLst/>
              </a:rPr>
              <a:t> se </a:t>
            </a:r>
            <a:r>
              <a:rPr lang="en-GB" b="0" i="0" dirty="0" err="1">
                <a:effectLst/>
              </a:rPr>
              <a:t>izražava</a:t>
            </a:r>
            <a:r>
              <a:rPr lang="en-GB" b="0" i="0" dirty="0">
                <a:effectLst/>
              </a:rPr>
              <a:t> </a:t>
            </a:r>
            <a:r>
              <a:rPr lang="en-GB" b="0" i="0" dirty="0" err="1">
                <a:effectLst/>
              </a:rPr>
              <a:t>ekvivalentna</a:t>
            </a:r>
            <a:r>
              <a:rPr lang="en-GB" b="0" i="0" dirty="0">
                <a:effectLst/>
              </a:rPr>
              <a:t> </a:t>
            </a:r>
            <a:r>
              <a:rPr lang="en-GB" b="0" i="0" dirty="0" err="1">
                <a:effectLst/>
              </a:rPr>
              <a:t>doza</a:t>
            </a:r>
            <a:r>
              <a:rPr lang="en-GB" b="0" i="0" dirty="0">
                <a:effectLst/>
              </a:rPr>
              <a:t> </a:t>
            </a:r>
            <a:r>
              <a:rPr lang="en-GB" b="0" i="0" dirty="0" err="1">
                <a:effectLst/>
              </a:rPr>
              <a:t>ionizirajućeg</a:t>
            </a:r>
            <a:r>
              <a:rPr lang="en-GB" b="0" i="0" dirty="0">
                <a:effectLst/>
              </a:rPr>
              <a:t> </a:t>
            </a:r>
            <a:r>
              <a:rPr lang="en-GB" b="0" i="0" dirty="0" err="1">
                <a:effectLst/>
              </a:rPr>
              <a:t>zračenja</a:t>
            </a:r>
            <a:r>
              <a:rPr lang="en-GB" b="0" i="0" dirty="0">
                <a:effectLst/>
              </a:rPr>
              <a:t>. </a:t>
            </a:r>
            <a:r>
              <a:rPr lang="en-GB" b="0" i="0" dirty="0" err="1">
                <a:effectLst/>
              </a:rPr>
              <a:t>Naziv</a:t>
            </a:r>
            <a:r>
              <a:rPr lang="en-GB" b="0" i="0" dirty="0">
                <a:effectLst/>
              </a:rPr>
              <a:t> </a:t>
            </a:r>
            <a:r>
              <a:rPr lang="en-GB" b="0" i="0" dirty="0" err="1">
                <a:effectLst/>
              </a:rPr>
              <a:t>nosi</a:t>
            </a:r>
            <a:r>
              <a:rPr lang="en-GB" b="0" i="0" dirty="0">
                <a:effectLst/>
              </a:rPr>
              <a:t> po </a:t>
            </a:r>
            <a:r>
              <a:rPr lang="en-GB" b="0" i="0" dirty="0" err="1">
                <a:effectLst/>
              </a:rPr>
              <a:t>švedskom</a:t>
            </a:r>
            <a:r>
              <a:rPr lang="en-GB" b="0" i="0" dirty="0">
                <a:effectLst/>
              </a:rPr>
              <a:t> </a:t>
            </a:r>
            <a:r>
              <a:rPr lang="en-GB" b="0" i="0" dirty="0" err="1">
                <a:effectLst/>
              </a:rPr>
              <a:t>fizičaru</a:t>
            </a:r>
            <a:r>
              <a:rPr lang="en-GB" b="0" i="0" dirty="0">
                <a:effectLst/>
              </a:rPr>
              <a:t> </a:t>
            </a:r>
            <a:r>
              <a:rPr lang="en-GB" b="0" i="0" dirty="0" err="1">
                <a:effectLst/>
              </a:rPr>
              <a:t>i</a:t>
            </a:r>
            <a:r>
              <a:rPr lang="en-GB" b="0" i="0" dirty="0">
                <a:effectLst/>
              </a:rPr>
              <a:t> </a:t>
            </a:r>
            <a:r>
              <a:rPr lang="en-GB" b="0" i="0" dirty="0" err="1">
                <a:effectLst/>
              </a:rPr>
              <a:t>liječniku</a:t>
            </a:r>
            <a:r>
              <a:rPr lang="en-GB" b="0" i="0" dirty="0">
                <a:effectLst/>
              </a:rPr>
              <a:t> </a:t>
            </a:r>
            <a:r>
              <a:rPr lang="en-GB" b="0" i="0" dirty="0" err="1">
                <a:effectLst/>
              </a:rPr>
              <a:t>Rolfu</a:t>
            </a:r>
            <a:r>
              <a:rPr lang="en-GB" b="0" i="0" dirty="0">
                <a:effectLst/>
              </a:rPr>
              <a:t> </a:t>
            </a:r>
            <a:r>
              <a:rPr lang="en-GB" b="0" i="0" dirty="0" err="1">
                <a:effectLst/>
              </a:rPr>
              <a:t>Sievertu</a:t>
            </a:r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0454425-14B7-4CDB-82AE-67CA35E6D1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6075" y="0"/>
            <a:ext cx="1685925" cy="27146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9A203DD-B842-48E8-99E4-E6B573A05F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3983" y="4864216"/>
            <a:ext cx="1438017" cy="199378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B59000B-CAE3-4C11-9528-A08F08E36A6E}"/>
              </a:ext>
            </a:extLst>
          </p:cNvPr>
          <p:cNvSpPr txBox="1"/>
          <p:nvPr/>
        </p:nvSpPr>
        <p:spPr>
          <a:xfrm>
            <a:off x="10506075" y="2801923"/>
            <a:ext cx="1685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L. Gray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C9E3ACA-3A21-4209-A6C8-BE70D37B4B77}"/>
              </a:ext>
            </a:extLst>
          </p:cNvPr>
          <p:cNvSpPr txBox="1"/>
          <p:nvPr/>
        </p:nvSpPr>
        <p:spPr>
          <a:xfrm>
            <a:off x="8724550" y="6350466"/>
            <a:ext cx="20294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R. Sievert</a:t>
            </a:r>
          </a:p>
        </p:txBody>
      </p:sp>
    </p:spTree>
    <p:extLst>
      <p:ext uri="{BB962C8B-B14F-4D97-AF65-F5344CB8AC3E}">
        <p14:creationId xmlns:p14="http://schemas.microsoft.com/office/powerpoint/2010/main" val="36429632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68E199-B6E5-46F4-BD14-5376A23EC1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UTJECAJI IZLOŽENOSTI VIŠOJ DOZI RADIJACIJE (0.5 </a:t>
            </a:r>
            <a:r>
              <a:rPr lang="en-GB" dirty="0" err="1"/>
              <a:t>Sv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dalje</a:t>
            </a:r>
            <a:r>
              <a:rPr lang="en-GB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460269-1E99-4C1C-B128-381217D605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err="1"/>
              <a:t>Uzrokovani</a:t>
            </a:r>
            <a:r>
              <a:rPr lang="en-GB" dirty="0"/>
              <a:t> </a:t>
            </a:r>
            <a:r>
              <a:rPr lang="en-GB" dirty="0" err="1"/>
              <a:t>izloženošću</a:t>
            </a:r>
            <a:r>
              <a:rPr lang="en-GB" dirty="0"/>
              <a:t> </a:t>
            </a:r>
            <a:r>
              <a:rPr lang="en-GB" dirty="0" err="1"/>
              <a:t>velikoj</a:t>
            </a:r>
            <a:r>
              <a:rPr lang="en-GB" dirty="0"/>
              <a:t> </a:t>
            </a:r>
            <a:r>
              <a:rPr lang="en-GB" dirty="0" err="1"/>
              <a:t>dozi</a:t>
            </a:r>
            <a:r>
              <a:rPr lang="en-GB" dirty="0"/>
              <a:t> </a:t>
            </a:r>
            <a:r>
              <a:rPr lang="en-GB" dirty="0" err="1"/>
              <a:t>radijacije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kraće</a:t>
            </a:r>
            <a:r>
              <a:rPr lang="en-GB" dirty="0"/>
              <a:t> </a:t>
            </a:r>
            <a:r>
              <a:rPr lang="en-GB" dirty="0" err="1"/>
              <a:t>vrijeme</a:t>
            </a:r>
            <a:r>
              <a:rPr lang="en-GB" dirty="0"/>
              <a:t> bez </a:t>
            </a:r>
            <a:r>
              <a:rPr lang="en-GB" dirty="0" err="1"/>
              <a:t>zaštite</a:t>
            </a:r>
            <a:r>
              <a:rPr lang="en-GB" dirty="0"/>
              <a:t> </a:t>
            </a:r>
            <a:r>
              <a:rPr lang="en-GB" dirty="0" err="1"/>
              <a:t>ili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duže</a:t>
            </a:r>
            <a:r>
              <a:rPr lang="en-GB" dirty="0"/>
              <a:t> </a:t>
            </a:r>
            <a:r>
              <a:rPr lang="en-GB" dirty="0" err="1"/>
              <a:t>vrijeme</a:t>
            </a:r>
            <a:endParaRPr lang="en-GB" dirty="0"/>
          </a:p>
          <a:p>
            <a:endParaRPr lang="en-GB" dirty="0"/>
          </a:p>
          <a:p>
            <a:r>
              <a:rPr lang="en-GB" dirty="0" err="1"/>
              <a:t>Ubijaju</a:t>
            </a:r>
            <a:r>
              <a:rPr lang="en-GB" dirty="0"/>
              <a:t> </a:t>
            </a:r>
            <a:r>
              <a:rPr lang="en-GB" dirty="0" err="1"/>
              <a:t>stanice</a:t>
            </a:r>
            <a:r>
              <a:rPr lang="en-GB" dirty="0"/>
              <a:t>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uzrokuju</a:t>
            </a:r>
            <a:r>
              <a:rPr lang="en-GB" dirty="0"/>
              <a:t> </a:t>
            </a:r>
            <a:r>
              <a:rPr lang="en-GB" dirty="0" err="1"/>
              <a:t>trenutne</a:t>
            </a:r>
            <a:r>
              <a:rPr lang="en-GB" dirty="0"/>
              <a:t> </a:t>
            </a:r>
            <a:r>
              <a:rPr lang="en-GB" dirty="0" err="1"/>
              <a:t>probleme</a:t>
            </a:r>
            <a:r>
              <a:rPr lang="en-GB" dirty="0"/>
              <a:t> </a:t>
            </a:r>
            <a:r>
              <a:rPr lang="en-GB" dirty="0" err="1"/>
              <a:t>brojnim</a:t>
            </a:r>
            <a:r>
              <a:rPr lang="en-GB" dirty="0"/>
              <a:t> </a:t>
            </a:r>
            <a:r>
              <a:rPr lang="en-GB" dirty="0" err="1"/>
              <a:t>organima</a:t>
            </a:r>
            <a:endParaRPr lang="en-GB" dirty="0"/>
          </a:p>
          <a:p>
            <a:endParaRPr lang="en-GB" dirty="0"/>
          </a:p>
          <a:p>
            <a:r>
              <a:rPr lang="en-GB" dirty="0" err="1"/>
              <a:t>Uzrokoju</a:t>
            </a:r>
            <a:r>
              <a:rPr lang="en-GB" dirty="0"/>
              <a:t> </a:t>
            </a:r>
            <a:r>
              <a:rPr lang="en-GB" dirty="0" err="1"/>
              <a:t>smrt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teže</a:t>
            </a:r>
            <a:r>
              <a:rPr lang="en-GB" dirty="0"/>
              <a:t> </a:t>
            </a:r>
            <a:r>
              <a:rPr lang="en-GB" dirty="0" err="1"/>
              <a:t>dugoročne</a:t>
            </a:r>
            <a:r>
              <a:rPr lang="en-GB" dirty="0"/>
              <a:t> </a:t>
            </a:r>
            <a:r>
              <a:rPr lang="en-GB" dirty="0" err="1"/>
              <a:t>posljedice</a:t>
            </a:r>
            <a:r>
              <a:rPr lang="en-GB" dirty="0"/>
              <a:t>, </a:t>
            </a:r>
            <a:r>
              <a:rPr lang="en-GB" dirty="0" err="1"/>
              <a:t>npr</a:t>
            </a:r>
            <a:r>
              <a:rPr lang="en-GB" dirty="0"/>
              <a:t>.: </a:t>
            </a:r>
            <a:r>
              <a:rPr lang="en-GB" sz="3000" dirty="0"/>
              <a:t>-</a:t>
            </a:r>
            <a:r>
              <a:rPr lang="en-GB" dirty="0"/>
              <a:t> </a:t>
            </a:r>
            <a:r>
              <a:rPr lang="en-GB" sz="2000" dirty="0" err="1"/>
              <a:t>Gubitak</a:t>
            </a:r>
            <a:r>
              <a:rPr lang="en-GB" sz="2000" dirty="0"/>
              <a:t> </a:t>
            </a:r>
            <a:r>
              <a:rPr lang="en-GB" sz="2000" dirty="0" err="1"/>
              <a:t>kose</a:t>
            </a:r>
            <a:endParaRPr lang="en-GB" sz="2000" dirty="0"/>
          </a:p>
          <a:p>
            <a:pPr marL="457200" lvl="1" indent="0">
              <a:buNone/>
            </a:pPr>
            <a:r>
              <a:rPr lang="en-GB" dirty="0"/>
              <a:t>                                                                                       </a:t>
            </a:r>
            <a:r>
              <a:rPr lang="en-GB" sz="3000" dirty="0"/>
              <a:t>-</a:t>
            </a:r>
            <a:r>
              <a:rPr lang="en-GB" dirty="0"/>
              <a:t> </a:t>
            </a:r>
            <a:r>
              <a:rPr lang="en-GB" sz="2000" dirty="0" err="1"/>
              <a:t>Propadanje</a:t>
            </a:r>
            <a:r>
              <a:rPr lang="en-GB" sz="2000" dirty="0"/>
              <a:t> organa </a:t>
            </a:r>
            <a:r>
              <a:rPr lang="en-GB" sz="2000" dirty="0" err="1"/>
              <a:t>i</a:t>
            </a:r>
            <a:r>
              <a:rPr lang="en-GB" sz="2000" dirty="0"/>
              <a:t> </a:t>
            </a:r>
            <a:r>
              <a:rPr lang="en-GB" sz="2000" dirty="0" err="1"/>
              <a:t>kože</a:t>
            </a:r>
            <a:endParaRPr lang="en-GB" sz="2000" dirty="0"/>
          </a:p>
          <a:p>
            <a:pPr marL="3657600" lvl="8" indent="0">
              <a:buNone/>
            </a:pPr>
            <a:r>
              <a:rPr lang="en-GB" sz="3000" dirty="0"/>
              <a:t>	       	   -</a:t>
            </a:r>
            <a:r>
              <a:rPr lang="en-GB" sz="2400" dirty="0"/>
              <a:t> </a:t>
            </a:r>
            <a:r>
              <a:rPr lang="en-GB" sz="2000" dirty="0" err="1"/>
              <a:t>Neplodnost</a:t>
            </a:r>
            <a:endParaRPr lang="en-GB" sz="2000" dirty="0"/>
          </a:p>
          <a:p>
            <a:pPr marL="3657600" lvl="8" indent="0">
              <a:buNone/>
            </a:pPr>
            <a:r>
              <a:rPr lang="en-GB" sz="3000" dirty="0"/>
              <a:t>                  -</a:t>
            </a:r>
            <a:r>
              <a:rPr lang="en-GB" sz="2400" dirty="0"/>
              <a:t> </a:t>
            </a:r>
            <a:r>
              <a:rPr lang="en-GB" sz="2000" dirty="0" err="1"/>
              <a:t>Katarakta</a:t>
            </a:r>
            <a:r>
              <a:rPr lang="en-GB" sz="2400" dirty="0"/>
              <a:t> (</a:t>
            </a:r>
            <a:r>
              <a:rPr lang="en-GB" sz="2000" dirty="0" err="1"/>
              <a:t>zamućenje</a:t>
            </a:r>
            <a:r>
              <a:rPr lang="en-GB" sz="2000" dirty="0"/>
              <a:t> </a:t>
            </a:r>
            <a:r>
              <a:rPr lang="en-GB" sz="2000" dirty="0" err="1"/>
              <a:t>očiju</a:t>
            </a:r>
            <a:r>
              <a:rPr lang="en-GB" sz="2400" dirty="0"/>
              <a:t>)</a:t>
            </a:r>
          </a:p>
          <a:p>
            <a:pPr marL="3657600" lvl="8" indent="0">
              <a:buNone/>
            </a:pPr>
            <a:r>
              <a:rPr lang="en-GB" sz="3000" dirty="0"/>
              <a:t>                  -</a:t>
            </a:r>
            <a:r>
              <a:rPr lang="en-GB" sz="2200" dirty="0" err="1"/>
              <a:t>Smrt</a:t>
            </a:r>
            <a:endParaRPr lang="en-GB" sz="22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3E05C46-D186-4340-8DF1-632A27DF56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983" y="4399123"/>
            <a:ext cx="2857500" cy="21336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68CBBD8-613F-4CFA-93DD-1A6744DA20DB}"/>
              </a:ext>
            </a:extLst>
          </p:cNvPr>
          <p:cNvSpPr txBox="1"/>
          <p:nvPr/>
        </p:nvSpPr>
        <p:spPr>
          <a:xfrm>
            <a:off x="0" y="6532723"/>
            <a:ext cx="55031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/>
              <a:t>Dio</a:t>
            </a:r>
            <a:r>
              <a:rPr lang="en-GB" dirty="0"/>
              <a:t> </a:t>
            </a:r>
            <a:r>
              <a:rPr lang="en-GB" dirty="0" err="1"/>
              <a:t>ljudskog</a:t>
            </a:r>
            <a:r>
              <a:rPr lang="en-GB" dirty="0"/>
              <a:t> </a:t>
            </a:r>
            <a:r>
              <a:rPr lang="en-GB" dirty="0" err="1"/>
              <a:t>tijela</a:t>
            </a:r>
            <a:r>
              <a:rPr lang="en-GB" dirty="0"/>
              <a:t> koji je </a:t>
            </a:r>
            <a:r>
              <a:rPr lang="en-GB" dirty="0" err="1"/>
              <a:t>pretrpio</a:t>
            </a:r>
            <a:r>
              <a:rPr lang="en-GB" dirty="0"/>
              <a:t> </a:t>
            </a:r>
            <a:r>
              <a:rPr lang="en-GB" dirty="0" err="1"/>
              <a:t>veću</a:t>
            </a:r>
            <a:r>
              <a:rPr lang="en-GB" dirty="0"/>
              <a:t> </a:t>
            </a:r>
            <a:r>
              <a:rPr lang="en-GB" dirty="0" err="1"/>
              <a:t>dozu</a:t>
            </a:r>
            <a:r>
              <a:rPr lang="en-GB" dirty="0"/>
              <a:t> </a:t>
            </a:r>
            <a:r>
              <a:rPr lang="en-GB" dirty="0" err="1"/>
              <a:t>radiacije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839153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DE7ED5-9F76-40F5-9B0D-0CC554935D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UTJECAJI IZLOŽENOSTI NIŽE DOZE RADIJACIJE (</a:t>
            </a:r>
            <a:r>
              <a:rPr lang="en-GB" dirty="0" err="1"/>
              <a:t>ispod</a:t>
            </a:r>
            <a:r>
              <a:rPr lang="en-GB" dirty="0"/>
              <a:t> 0.5 </a:t>
            </a:r>
            <a:r>
              <a:rPr lang="en-GB" dirty="0" err="1"/>
              <a:t>Sv</a:t>
            </a:r>
            <a:r>
              <a:rPr lang="en-GB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A8C826-7DFB-422F-A7E1-B9BA23EC3D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/>
              <a:t>Niže</a:t>
            </a:r>
            <a:r>
              <a:rPr lang="en-GB" dirty="0"/>
              <a:t> doze </a:t>
            </a:r>
            <a:r>
              <a:rPr lang="en-GB" dirty="0" err="1"/>
              <a:t>radijacije</a:t>
            </a:r>
            <a:r>
              <a:rPr lang="en-GB" dirty="0"/>
              <a:t> </a:t>
            </a:r>
            <a:r>
              <a:rPr lang="en-GB" dirty="0" err="1"/>
              <a:t>oštećuju</a:t>
            </a:r>
            <a:r>
              <a:rPr lang="en-GB" dirty="0"/>
              <a:t> </a:t>
            </a:r>
            <a:r>
              <a:rPr lang="en-GB" dirty="0" err="1"/>
              <a:t>stanice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polako</a:t>
            </a:r>
            <a:r>
              <a:rPr lang="en-GB" dirty="0"/>
              <a:t> se </a:t>
            </a:r>
            <a:r>
              <a:rPr lang="en-GB" dirty="0" err="1"/>
              <a:t>šire</a:t>
            </a:r>
            <a:r>
              <a:rPr lang="en-GB" dirty="0"/>
              <a:t> </a:t>
            </a:r>
            <a:r>
              <a:rPr lang="en-GB" dirty="0" err="1"/>
              <a:t>ostatkom</a:t>
            </a:r>
            <a:r>
              <a:rPr lang="en-GB" dirty="0"/>
              <a:t> </a:t>
            </a:r>
            <a:r>
              <a:rPr lang="en-GB" dirty="0" err="1"/>
              <a:t>organizma</a:t>
            </a:r>
            <a:endParaRPr lang="en-GB" dirty="0"/>
          </a:p>
          <a:p>
            <a:endParaRPr lang="en-GB" dirty="0"/>
          </a:p>
          <a:p>
            <a:r>
              <a:rPr lang="en-GB" dirty="0"/>
              <a:t>One </a:t>
            </a:r>
            <a:r>
              <a:rPr lang="en-GB" dirty="0" err="1"/>
              <a:t>uzrokuju</a:t>
            </a:r>
            <a:r>
              <a:rPr lang="en-GB" dirty="0"/>
              <a:t> </a:t>
            </a:r>
            <a:r>
              <a:rPr lang="en-GB" dirty="0" err="1"/>
              <a:t>rak</a:t>
            </a:r>
            <a:r>
              <a:rPr lang="en-GB" dirty="0"/>
              <a:t>,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su</a:t>
            </a:r>
            <a:r>
              <a:rPr lang="en-GB" dirty="0"/>
              <a:t> </a:t>
            </a:r>
            <a:r>
              <a:rPr lang="en-GB" dirty="0" err="1"/>
              <a:t>opasne</a:t>
            </a:r>
            <a:r>
              <a:rPr lang="en-GB" dirty="0"/>
              <a:t> </a:t>
            </a:r>
            <a:r>
              <a:rPr lang="en-GB" dirty="0" err="1"/>
              <a:t>kod</a:t>
            </a:r>
            <a:r>
              <a:rPr lang="en-GB" dirty="0"/>
              <a:t> </a:t>
            </a:r>
            <a:r>
              <a:rPr lang="en-GB" dirty="0" err="1"/>
              <a:t>trudnoće</a:t>
            </a:r>
            <a:r>
              <a:rPr lang="en-GB" dirty="0"/>
              <a:t> </a:t>
            </a:r>
            <a:r>
              <a:rPr lang="en-GB" dirty="0" err="1"/>
              <a:t>jer</a:t>
            </a:r>
            <a:r>
              <a:rPr lang="en-GB" dirty="0"/>
              <a:t> </a:t>
            </a:r>
            <a:r>
              <a:rPr lang="en-GB" dirty="0" err="1"/>
              <a:t>uzrokuju</a:t>
            </a:r>
            <a:r>
              <a:rPr lang="en-GB" dirty="0"/>
              <a:t> </a:t>
            </a:r>
            <a:r>
              <a:rPr lang="en-GB" dirty="0" err="1"/>
              <a:t>trajne</a:t>
            </a:r>
            <a:r>
              <a:rPr lang="en-GB" dirty="0"/>
              <a:t> </a:t>
            </a:r>
            <a:r>
              <a:rPr lang="en-GB" dirty="0" err="1"/>
              <a:t>genetske</a:t>
            </a:r>
            <a:r>
              <a:rPr lang="en-GB" dirty="0"/>
              <a:t> </a:t>
            </a:r>
            <a:r>
              <a:rPr lang="en-GB" dirty="0" err="1"/>
              <a:t>poslijedice</a:t>
            </a:r>
            <a:endParaRPr lang="en-GB" dirty="0"/>
          </a:p>
          <a:p>
            <a:endParaRPr lang="en-GB" dirty="0"/>
          </a:p>
          <a:p>
            <a:r>
              <a:rPr lang="en-GB" dirty="0" err="1"/>
              <a:t>Prosječni</a:t>
            </a:r>
            <a:r>
              <a:rPr lang="en-GB" dirty="0"/>
              <a:t> </a:t>
            </a:r>
            <a:r>
              <a:rPr lang="en-GB" dirty="0" err="1"/>
              <a:t>rendgen</a:t>
            </a:r>
            <a:r>
              <a:rPr lang="en-GB" dirty="0"/>
              <a:t> </a:t>
            </a:r>
            <a:r>
              <a:rPr lang="en-GB" dirty="0" err="1"/>
              <a:t>zrači</a:t>
            </a:r>
            <a:r>
              <a:rPr lang="en-GB" dirty="0"/>
              <a:t> </a:t>
            </a:r>
            <a:r>
              <a:rPr lang="en-GB" dirty="0" err="1"/>
              <a:t>sa</a:t>
            </a:r>
            <a:r>
              <a:rPr lang="en-GB" dirty="0"/>
              <a:t> 0.001Sv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47703AF-ACAA-4BB3-BAD3-437904AFF9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3706" y="3735033"/>
            <a:ext cx="3659569" cy="244193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895C73A-B7B0-4FB4-9D7F-F36707B935A5}"/>
              </a:ext>
            </a:extLst>
          </p:cNvPr>
          <p:cNvSpPr txBox="1"/>
          <p:nvPr/>
        </p:nvSpPr>
        <p:spPr>
          <a:xfrm>
            <a:off x="7843706" y="6176963"/>
            <a:ext cx="36743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err="1"/>
              <a:t>Odumirajuća</a:t>
            </a:r>
            <a:r>
              <a:rPr lang="en-GB" dirty="0"/>
              <a:t> </a:t>
            </a:r>
            <a:r>
              <a:rPr lang="en-GB" dirty="0" err="1"/>
              <a:t>stanica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557896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F826A3-25B9-4CFC-9A66-9AF040E0E3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AKUTNA RADIJACIJSKA BOLEST (ARB), </a:t>
            </a:r>
            <a:r>
              <a:rPr lang="en-GB" dirty="0" err="1"/>
              <a:t>eng.</a:t>
            </a:r>
            <a:r>
              <a:rPr lang="en-GB" dirty="0"/>
              <a:t> ACUTE RADIATION SYNDROME (ARS)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FF5036-A713-41E1-B652-58B126EA1F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5447630"/>
          </a:xfrm>
        </p:spPr>
        <p:txBody>
          <a:bodyPr/>
          <a:lstStyle/>
          <a:p>
            <a:r>
              <a:rPr lang="en-GB" dirty="0" err="1"/>
              <a:t>Javlja</a:t>
            </a:r>
            <a:r>
              <a:rPr lang="en-GB" dirty="0"/>
              <a:t> se </a:t>
            </a:r>
            <a:r>
              <a:rPr lang="en-GB" dirty="0" err="1"/>
              <a:t>dok</a:t>
            </a:r>
            <a:r>
              <a:rPr lang="en-GB" dirty="0"/>
              <a:t> je </a:t>
            </a:r>
            <a:r>
              <a:rPr lang="en-GB" dirty="0" err="1"/>
              <a:t>cijelo</a:t>
            </a:r>
            <a:r>
              <a:rPr lang="en-GB" dirty="0"/>
              <a:t> </a:t>
            </a:r>
            <a:r>
              <a:rPr lang="en-GB" dirty="0" err="1"/>
              <a:t>tijelo</a:t>
            </a:r>
            <a:r>
              <a:rPr lang="en-GB" dirty="0"/>
              <a:t> </a:t>
            </a:r>
            <a:r>
              <a:rPr lang="en-GB" dirty="0" err="1"/>
              <a:t>izloženo</a:t>
            </a:r>
            <a:r>
              <a:rPr lang="en-GB" dirty="0"/>
              <a:t> </a:t>
            </a:r>
            <a:r>
              <a:rPr lang="en-GB" dirty="0" err="1"/>
              <a:t>manjim</a:t>
            </a:r>
            <a:r>
              <a:rPr lang="en-GB" dirty="0"/>
              <a:t> </a:t>
            </a:r>
            <a:r>
              <a:rPr lang="en-GB" dirty="0" err="1"/>
              <a:t>ili</a:t>
            </a:r>
            <a:r>
              <a:rPr lang="en-GB" dirty="0"/>
              <a:t> </a:t>
            </a:r>
            <a:r>
              <a:rPr lang="en-GB" dirty="0" err="1"/>
              <a:t>umjerenim</a:t>
            </a:r>
            <a:r>
              <a:rPr lang="en-GB" dirty="0"/>
              <a:t> </a:t>
            </a:r>
            <a:r>
              <a:rPr lang="en-GB" dirty="0" err="1"/>
              <a:t>dozama</a:t>
            </a:r>
            <a:r>
              <a:rPr lang="en-GB" dirty="0"/>
              <a:t> </a:t>
            </a:r>
            <a:r>
              <a:rPr lang="en-GB" dirty="0" err="1"/>
              <a:t>radijacije</a:t>
            </a:r>
            <a:endParaRPr lang="en-GB" dirty="0"/>
          </a:p>
          <a:p>
            <a:endParaRPr lang="en-GB" dirty="0"/>
          </a:p>
          <a:p>
            <a:r>
              <a:rPr lang="en-GB" dirty="0" err="1"/>
              <a:t>Sindromi</a:t>
            </a:r>
            <a:r>
              <a:rPr lang="en-GB" dirty="0"/>
              <a:t> </a:t>
            </a:r>
            <a:r>
              <a:rPr lang="en-GB" dirty="0" err="1"/>
              <a:t>uzrokovani</a:t>
            </a:r>
            <a:r>
              <a:rPr lang="en-GB" dirty="0"/>
              <a:t> ARB-om </a:t>
            </a:r>
            <a:r>
              <a:rPr lang="en-GB" dirty="0" err="1"/>
              <a:t>su</a:t>
            </a:r>
            <a:r>
              <a:rPr lang="en-GB" dirty="0"/>
              <a:t>: </a:t>
            </a:r>
            <a:r>
              <a:rPr lang="en-GB" dirty="0" err="1"/>
              <a:t>hematopoetski</a:t>
            </a:r>
            <a:r>
              <a:rPr lang="en-GB" dirty="0"/>
              <a:t> </a:t>
            </a:r>
            <a:r>
              <a:rPr lang="en-GB" dirty="0" err="1"/>
              <a:t>sindrom</a:t>
            </a:r>
            <a:r>
              <a:rPr lang="en-GB" dirty="0"/>
              <a:t>, </a:t>
            </a:r>
            <a:r>
              <a:rPr lang="en-GB" dirty="0" err="1"/>
              <a:t>gastrointestinalni</a:t>
            </a:r>
            <a:r>
              <a:rPr lang="en-GB" dirty="0"/>
              <a:t> </a:t>
            </a:r>
            <a:r>
              <a:rPr lang="en-GB" dirty="0" err="1"/>
              <a:t>sindrom</a:t>
            </a:r>
            <a:r>
              <a:rPr lang="en-GB" dirty="0"/>
              <a:t>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kardiovaskularni</a:t>
            </a:r>
            <a:r>
              <a:rPr lang="en-GB" dirty="0"/>
              <a:t> </a:t>
            </a:r>
            <a:r>
              <a:rPr lang="en-GB" dirty="0" err="1"/>
              <a:t>sindrom</a:t>
            </a:r>
            <a:r>
              <a:rPr lang="en-GB" dirty="0"/>
              <a:t> (</a:t>
            </a:r>
            <a:r>
              <a:rPr lang="en-GB" dirty="0" err="1"/>
              <a:t>više</a:t>
            </a:r>
            <a:r>
              <a:rPr lang="en-GB" dirty="0"/>
              <a:t> o </a:t>
            </a:r>
            <a:r>
              <a:rPr lang="en-GB" dirty="0" err="1"/>
              <a:t>njima</a:t>
            </a:r>
            <a:r>
              <a:rPr lang="en-GB" dirty="0"/>
              <a:t> </a:t>
            </a:r>
            <a:r>
              <a:rPr lang="en-GB" dirty="0" err="1"/>
              <a:t>kasnije</a:t>
            </a:r>
            <a:r>
              <a:rPr lang="en-GB" dirty="0"/>
              <a:t>)</a:t>
            </a:r>
          </a:p>
          <a:p>
            <a:endParaRPr lang="en-GB" dirty="0"/>
          </a:p>
          <a:p>
            <a:r>
              <a:rPr lang="en-GB" dirty="0" err="1"/>
              <a:t>Žrtve</a:t>
            </a:r>
            <a:r>
              <a:rPr lang="en-GB" dirty="0"/>
              <a:t> </a:t>
            </a:r>
            <a:r>
              <a:rPr lang="en-GB" dirty="0" err="1"/>
              <a:t>Černobila</a:t>
            </a:r>
            <a:r>
              <a:rPr lang="en-GB" dirty="0"/>
              <a:t> </a:t>
            </a:r>
            <a:r>
              <a:rPr lang="en-GB" dirty="0" err="1"/>
              <a:t>imale</a:t>
            </a:r>
            <a:r>
              <a:rPr lang="en-GB" dirty="0"/>
              <a:t> </a:t>
            </a:r>
            <a:r>
              <a:rPr lang="en-GB" dirty="0" err="1"/>
              <a:t>su</a:t>
            </a:r>
            <a:r>
              <a:rPr lang="en-GB" dirty="0"/>
              <a:t> </a:t>
            </a:r>
            <a:r>
              <a:rPr lang="en-GB" dirty="0" err="1"/>
              <a:t>ovu</a:t>
            </a:r>
            <a:r>
              <a:rPr lang="en-GB" dirty="0"/>
              <a:t> </a:t>
            </a:r>
            <a:r>
              <a:rPr lang="en-GB" dirty="0" err="1"/>
              <a:t>bolest</a:t>
            </a:r>
            <a:r>
              <a:rPr lang="en-GB" dirty="0"/>
              <a:t>, </a:t>
            </a:r>
            <a:r>
              <a:rPr lang="en-GB" dirty="0" err="1"/>
              <a:t>pretrpile</a:t>
            </a:r>
            <a:r>
              <a:rPr lang="en-GB" dirty="0"/>
              <a:t> </a:t>
            </a:r>
            <a:r>
              <a:rPr lang="en-GB" dirty="0" err="1"/>
              <a:t>su</a:t>
            </a:r>
            <a:r>
              <a:rPr lang="en-GB" dirty="0"/>
              <a:t> 0.8-16 </a:t>
            </a:r>
            <a:r>
              <a:rPr lang="en-GB" dirty="0" err="1"/>
              <a:t>Sv</a:t>
            </a:r>
            <a:r>
              <a:rPr lang="en-GB" dirty="0"/>
              <a:t> (</a:t>
            </a:r>
            <a:r>
              <a:rPr lang="en-GB" dirty="0" err="1"/>
              <a:t>oni</a:t>
            </a:r>
            <a:r>
              <a:rPr lang="en-GB" dirty="0"/>
              <a:t> koji </a:t>
            </a:r>
            <a:r>
              <a:rPr lang="en-GB" dirty="0" err="1"/>
              <a:t>su</a:t>
            </a:r>
            <a:r>
              <a:rPr lang="en-GB" dirty="0"/>
              <a:t> </a:t>
            </a:r>
            <a:r>
              <a:rPr lang="en-GB" dirty="0" err="1"/>
              <a:t>pretrpjeli</a:t>
            </a:r>
            <a:r>
              <a:rPr lang="en-GB" dirty="0"/>
              <a:t> 10 </a:t>
            </a:r>
            <a:r>
              <a:rPr lang="en-GB" dirty="0" err="1"/>
              <a:t>ili</a:t>
            </a:r>
            <a:r>
              <a:rPr lang="en-GB" dirty="0"/>
              <a:t> </a:t>
            </a:r>
            <a:r>
              <a:rPr lang="en-GB" dirty="0" err="1"/>
              <a:t>više</a:t>
            </a:r>
            <a:r>
              <a:rPr lang="en-GB" dirty="0"/>
              <a:t> od 10 </a:t>
            </a:r>
            <a:r>
              <a:rPr lang="en-GB" dirty="0" err="1"/>
              <a:t>Sv</a:t>
            </a:r>
            <a:r>
              <a:rPr lang="en-GB" dirty="0"/>
              <a:t>, </a:t>
            </a:r>
            <a:r>
              <a:rPr lang="en-GB" dirty="0" err="1"/>
              <a:t>trenutno</a:t>
            </a:r>
            <a:r>
              <a:rPr lang="en-GB" dirty="0"/>
              <a:t> </a:t>
            </a:r>
            <a:r>
              <a:rPr lang="en-GB" dirty="0" err="1"/>
              <a:t>su</a:t>
            </a:r>
            <a:r>
              <a:rPr lang="en-GB" dirty="0"/>
              <a:t> </a:t>
            </a:r>
            <a:r>
              <a:rPr lang="en-GB" dirty="0" err="1"/>
              <a:t>poginuli</a:t>
            </a:r>
            <a:r>
              <a:rPr lang="en-GB" dirty="0"/>
              <a:t>)</a:t>
            </a:r>
          </a:p>
          <a:p>
            <a:endParaRPr lang="en-GB" dirty="0"/>
          </a:p>
          <a:p>
            <a:r>
              <a:rPr lang="en-GB" dirty="0" err="1"/>
              <a:t>Žrtve</a:t>
            </a:r>
            <a:r>
              <a:rPr lang="en-GB" dirty="0"/>
              <a:t> </a:t>
            </a:r>
            <a:r>
              <a:rPr lang="en-GB" dirty="0" err="1"/>
              <a:t>Hiroshime</a:t>
            </a:r>
            <a:r>
              <a:rPr lang="en-GB" dirty="0"/>
              <a:t> </a:t>
            </a:r>
            <a:r>
              <a:rPr lang="en-GB" dirty="0" err="1"/>
              <a:t>pretrpjele</a:t>
            </a:r>
            <a:r>
              <a:rPr lang="en-GB" dirty="0"/>
              <a:t> </a:t>
            </a:r>
            <a:r>
              <a:rPr lang="en-GB" dirty="0" err="1"/>
              <a:t>su</a:t>
            </a:r>
            <a:r>
              <a:rPr lang="en-GB" dirty="0"/>
              <a:t> </a:t>
            </a:r>
            <a:r>
              <a:rPr lang="en-GB" dirty="0" err="1"/>
              <a:t>oko</a:t>
            </a:r>
            <a:r>
              <a:rPr lang="en-GB" dirty="0"/>
              <a:t> 9 </a:t>
            </a:r>
            <a:r>
              <a:rPr lang="en-GB" dirty="0" err="1"/>
              <a:t>Sv</a:t>
            </a:r>
            <a:r>
              <a:rPr lang="en-GB" dirty="0"/>
              <a:t>, </a:t>
            </a:r>
            <a:r>
              <a:rPr lang="en-GB" dirty="0" err="1"/>
              <a:t>trenutno</a:t>
            </a:r>
            <a:r>
              <a:rPr lang="en-GB" dirty="0"/>
              <a:t> </a:t>
            </a:r>
            <a:r>
              <a:rPr lang="en-GB" dirty="0" err="1"/>
              <a:t>su</a:t>
            </a:r>
            <a:r>
              <a:rPr lang="en-GB" dirty="0"/>
              <a:t> </a:t>
            </a:r>
            <a:r>
              <a:rPr lang="en-GB" dirty="0" err="1"/>
              <a:t>poginule</a:t>
            </a:r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12203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778EFB-D403-40EA-AAB6-4325FF58B3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/>
          <a:p>
            <a:pPr algn="ctr"/>
            <a:r>
              <a:rPr lang="en-GB" dirty="0"/>
              <a:t>PERIODI ARB-a</a:t>
            </a:r>
          </a:p>
        </p:txBody>
      </p:sp>
    </p:spTree>
    <p:extLst>
      <p:ext uri="{BB962C8B-B14F-4D97-AF65-F5344CB8AC3E}">
        <p14:creationId xmlns:p14="http://schemas.microsoft.com/office/powerpoint/2010/main" val="16052384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240A4BC-29D7-48DB-A0BE-5400DC5BD4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7737" y="4292845"/>
            <a:ext cx="2946032" cy="195555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3A64007-12CC-49FD-8199-8191EDECDF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1.- PRODOMALNI PERIOD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F6478A-E466-4FF6-B468-86BB3CDCA9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/>
              <a:t>Unutar</a:t>
            </a:r>
            <a:r>
              <a:rPr lang="en-GB" dirty="0"/>
              <a:t> </a:t>
            </a:r>
            <a:r>
              <a:rPr lang="en-GB" dirty="0" err="1"/>
              <a:t>prvih</a:t>
            </a:r>
            <a:r>
              <a:rPr lang="en-GB" dirty="0"/>
              <a:t> par </a:t>
            </a:r>
            <a:r>
              <a:rPr lang="en-GB" dirty="0" err="1"/>
              <a:t>minuta</a:t>
            </a:r>
            <a:r>
              <a:rPr lang="en-GB" dirty="0"/>
              <a:t> </a:t>
            </a:r>
            <a:r>
              <a:rPr lang="en-GB" dirty="0" err="1"/>
              <a:t>ili</a:t>
            </a:r>
            <a:r>
              <a:rPr lang="en-GB" dirty="0"/>
              <a:t> sati od </a:t>
            </a:r>
            <a:r>
              <a:rPr lang="en-GB" dirty="0" err="1"/>
              <a:t>trenutka</a:t>
            </a:r>
            <a:r>
              <a:rPr lang="en-GB" dirty="0"/>
              <a:t> </a:t>
            </a:r>
            <a:r>
              <a:rPr lang="en-GB" dirty="0" err="1"/>
              <a:t>izloženosti</a:t>
            </a:r>
            <a:r>
              <a:rPr lang="en-GB" dirty="0"/>
              <a:t> </a:t>
            </a:r>
            <a:r>
              <a:rPr lang="en-GB" dirty="0" err="1"/>
              <a:t>radijaciji</a:t>
            </a:r>
            <a:endParaRPr lang="en-GB" dirty="0"/>
          </a:p>
          <a:p>
            <a:endParaRPr lang="en-GB" dirty="0"/>
          </a:p>
          <a:p>
            <a:r>
              <a:rPr lang="en-GB" dirty="0" err="1"/>
              <a:t>Fizička</a:t>
            </a:r>
            <a:r>
              <a:rPr lang="en-GB" dirty="0"/>
              <a:t> </a:t>
            </a:r>
            <a:r>
              <a:rPr lang="en-GB" dirty="0" err="1"/>
              <a:t>slabost</a:t>
            </a:r>
            <a:r>
              <a:rPr lang="en-GB" dirty="0"/>
              <a:t>, </a:t>
            </a:r>
            <a:r>
              <a:rPr lang="en-GB" dirty="0" err="1"/>
              <a:t>povraćanje</a:t>
            </a:r>
            <a:r>
              <a:rPr lang="en-GB" dirty="0"/>
              <a:t>, </a:t>
            </a:r>
            <a:r>
              <a:rPr lang="en-GB" dirty="0" err="1"/>
              <a:t>mučnina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proljev</a:t>
            </a:r>
            <a:r>
              <a:rPr lang="en-GB" dirty="0"/>
              <a:t>. </a:t>
            </a:r>
            <a:r>
              <a:rPr lang="en-GB" dirty="0" err="1"/>
              <a:t>Mogu</a:t>
            </a:r>
            <a:r>
              <a:rPr lang="en-GB" dirty="0"/>
              <a:t> </a:t>
            </a:r>
            <a:r>
              <a:rPr lang="en-GB" dirty="0" err="1"/>
              <a:t>biti</a:t>
            </a:r>
            <a:r>
              <a:rPr lang="en-GB" dirty="0"/>
              <a:t> </a:t>
            </a:r>
            <a:r>
              <a:rPr lang="en-GB" dirty="0" err="1"/>
              <a:t>vizualne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opekotine</a:t>
            </a:r>
            <a:endParaRPr lang="en-GB" dirty="0"/>
          </a:p>
          <a:p>
            <a:endParaRPr lang="en-GB" dirty="0"/>
          </a:p>
          <a:p>
            <a:r>
              <a:rPr lang="en-GB" dirty="0" err="1"/>
              <a:t>Ako</a:t>
            </a:r>
            <a:r>
              <a:rPr lang="en-GB" dirty="0"/>
              <a:t> je </a:t>
            </a:r>
            <a:r>
              <a:rPr lang="en-GB" dirty="0" err="1"/>
              <a:t>osoba</a:t>
            </a:r>
            <a:r>
              <a:rPr lang="en-GB" dirty="0"/>
              <a:t> </a:t>
            </a:r>
            <a:r>
              <a:rPr lang="en-GB" dirty="0" err="1"/>
              <a:t>izložena</a:t>
            </a:r>
            <a:r>
              <a:rPr lang="en-GB" dirty="0"/>
              <a:t> </a:t>
            </a:r>
            <a:r>
              <a:rPr lang="en-GB" dirty="0" err="1"/>
              <a:t>većoj</a:t>
            </a:r>
            <a:r>
              <a:rPr lang="en-GB" dirty="0"/>
              <a:t> </a:t>
            </a:r>
            <a:r>
              <a:rPr lang="en-GB" dirty="0" err="1"/>
              <a:t>dozi</a:t>
            </a:r>
            <a:r>
              <a:rPr lang="en-GB" dirty="0"/>
              <a:t> </a:t>
            </a:r>
            <a:r>
              <a:rPr lang="en-GB" dirty="0" err="1"/>
              <a:t>radijacije</a:t>
            </a:r>
            <a:r>
              <a:rPr lang="en-GB" dirty="0"/>
              <a:t>, </a:t>
            </a:r>
            <a:r>
              <a:rPr lang="en-GB" dirty="0" err="1"/>
              <a:t>simptomi</a:t>
            </a:r>
            <a:r>
              <a:rPr lang="en-GB" dirty="0"/>
              <a:t> </a:t>
            </a:r>
            <a:r>
              <a:rPr lang="en-GB" dirty="0" err="1"/>
              <a:t>su</a:t>
            </a:r>
            <a:r>
              <a:rPr lang="en-GB" dirty="0"/>
              <a:t> </a:t>
            </a:r>
            <a:r>
              <a:rPr lang="en-GB" dirty="0" err="1"/>
              <a:t>pojačani</a:t>
            </a: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3152E1F-ED9B-4810-B792-BA580280DC8B}"/>
              </a:ext>
            </a:extLst>
          </p:cNvPr>
          <p:cNvSpPr txBox="1"/>
          <p:nvPr/>
        </p:nvSpPr>
        <p:spPr>
          <a:xfrm>
            <a:off x="8187655" y="6248400"/>
            <a:ext cx="40043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/>
              <a:t>Opekotina</a:t>
            </a:r>
            <a:r>
              <a:rPr lang="en-GB" dirty="0"/>
              <a:t> </a:t>
            </a:r>
            <a:r>
              <a:rPr lang="en-GB" dirty="0" err="1"/>
              <a:t>uzrokovana</a:t>
            </a:r>
            <a:r>
              <a:rPr lang="en-GB" dirty="0"/>
              <a:t> </a:t>
            </a:r>
            <a:r>
              <a:rPr lang="en-GB" dirty="0" err="1"/>
              <a:t>radijacijom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62593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05931D-6185-4EC9-A20E-0E1E87201F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2.- LATENTNI PERIOD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3A8C0F-4B91-4787-AB01-E058628A57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/>
              <a:t>Nakon</a:t>
            </a:r>
            <a:r>
              <a:rPr lang="en-GB" dirty="0"/>
              <a:t> </a:t>
            </a:r>
            <a:r>
              <a:rPr lang="en-GB" dirty="0" err="1"/>
              <a:t>prodomalnog</a:t>
            </a:r>
            <a:r>
              <a:rPr lang="en-GB" dirty="0"/>
              <a:t> </a:t>
            </a:r>
            <a:r>
              <a:rPr lang="en-GB" dirty="0" err="1"/>
              <a:t>perioda</a:t>
            </a:r>
            <a:endParaRPr lang="en-GB" dirty="0"/>
          </a:p>
          <a:p>
            <a:endParaRPr lang="en-GB" dirty="0"/>
          </a:p>
          <a:p>
            <a:r>
              <a:rPr lang="en-GB" dirty="0"/>
              <a:t>Na </a:t>
            </a:r>
            <a:r>
              <a:rPr lang="en-GB" dirty="0" err="1"/>
              <a:t>trajanje</a:t>
            </a:r>
            <a:r>
              <a:rPr lang="en-GB" dirty="0"/>
              <a:t> </a:t>
            </a:r>
            <a:r>
              <a:rPr lang="en-GB" dirty="0" err="1"/>
              <a:t>utječe</a:t>
            </a:r>
            <a:r>
              <a:rPr lang="en-GB" dirty="0"/>
              <a:t> </a:t>
            </a:r>
            <a:r>
              <a:rPr lang="en-GB" dirty="0" err="1"/>
              <a:t>doza</a:t>
            </a:r>
            <a:r>
              <a:rPr lang="en-GB" dirty="0"/>
              <a:t> </a:t>
            </a:r>
            <a:r>
              <a:rPr lang="en-GB" dirty="0" err="1"/>
              <a:t>izloženosti</a:t>
            </a:r>
            <a:r>
              <a:rPr lang="en-GB" dirty="0"/>
              <a:t> </a:t>
            </a:r>
            <a:r>
              <a:rPr lang="en-GB" dirty="0" err="1"/>
              <a:t>radijaciji</a:t>
            </a:r>
            <a:r>
              <a:rPr lang="en-GB" dirty="0"/>
              <a:t> – </a:t>
            </a:r>
            <a:r>
              <a:rPr lang="en-GB" dirty="0" err="1"/>
              <a:t>Traje</a:t>
            </a:r>
            <a:r>
              <a:rPr lang="en-GB" dirty="0"/>
              <a:t> </a:t>
            </a:r>
            <a:r>
              <a:rPr lang="en-GB" dirty="0" err="1"/>
              <a:t>satima</a:t>
            </a:r>
            <a:r>
              <a:rPr lang="en-GB" dirty="0"/>
              <a:t> </a:t>
            </a:r>
            <a:r>
              <a:rPr lang="en-GB" dirty="0" err="1"/>
              <a:t>ili</a:t>
            </a:r>
            <a:r>
              <a:rPr lang="en-GB" dirty="0"/>
              <a:t> </a:t>
            </a:r>
            <a:r>
              <a:rPr lang="en-GB" dirty="0" err="1"/>
              <a:t>danima</a:t>
            </a:r>
            <a:r>
              <a:rPr lang="en-GB" dirty="0"/>
              <a:t> </a:t>
            </a:r>
            <a:r>
              <a:rPr lang="en-GB" dirty="0" err="1"/>
              <a:t>kod</a:t>
            </a:r>
            <a:r>
              <a:rPr lang="en-GB" dirty="0"/>
              <a:t> </a:t>
            </a:r>
            <a:r>
              <a:rPr lang="en-GB" dirty="0" err="1"/>
              <a:t>onih</a:t>
            </a:r>
            <a:r>
              <a:rPr lang="en-GB" dirty="0"/>
              <a:t> </a:t>
            </a:r>
            <a:r>
              <a:rPr lang="en-GB" dirty="0" err="1"/>
              <a:t>izloženima</a:t>
            </a:r>
            <a:r>
              <a:rPr lang="en-GB" dirty="0"/>
              <a:t> </a:t>
            </a:r>
            <a:r>
              <a:rPr lang="en-GB" dirty="0" err="1"/>
              <a:t>više</a:t>
            </a:r>
            <a:r>
              <a:rPr lang="en-GB" dirty="0"/>
              <a:t> od 5 </a:t>
            </a:r>
            <a:r>
              <a:rPr lang="en-GB" dirty="0" err="1"/>
              <a:t>Gy</a:t>
            </a:r>
            <a:r>
              <a:rPr lang="en-GB" dirty="0"/>
              <a:t>, </a:t>
            </a:r>
            <a:r>
              <a:rPr lang="en-GB" dirty="0" err="1"/>
              <a:t>te</a:t>
            </a:r>
            <a:r>
              <a:rPr lang="en-GB" dirty="0"/>
              <a:t> par </a:t>
            </a:r>
            <a:r>
              <a:rPr lang="en-GB" dirty="0" err="1"/>
              <a:t>tjedana</a:t>
            </a:r>
            <a:r>
              <a:rPr lang="en-GB" dirty="0"/>
              <a:t> </a:t>
            </a:r>
            <a:r>
              <a:rPr lang="en-GB" dirty="0" err="1"/>
              <a:t>kod</a:t>
            </a:r>
            <a:r>
              <a:rPr lang="en-GB" dirty="0"/>
              <a:t> </a:t>
            </a:r>
            <a:r>
              <a:rPr lang="en-GB" dirty="0" err="1"/>
              <a:t>onih</a:t>
            </a:r>
            <a:r>
              <a:rPr lang="en-GB" dirty="0"/>
              <a:t> </a:t>
            </a:r>
            <a:r>
              <a:rPr lang="en-GB" dirty="0" err="1"/>
              <a:t>izloženima</a:t>
            </a:r>
            <a:r>
              <a:rPr lang="en-GB" dirty="0"/>
              <a:t> </a:t>
            </a:r>
            <a:r>
              <a:rPr lang="en-GB" dirty="0" err="1"/>
              <a:t>manje</a:t>
            </a:r>
            <a:r>
              <a:rPr lang="en-GB" dirty="0"/>
              <a:t> od 2 </a:t>
            </a:r>
            <a:r>
              <a:rPr lang="en-GB" dirty="0" err="1"/>
              <a:t>Gy</a:t>
            </a:r>
            <a:endParaRPr lang="en-GB" dirty="0"/>
          </a:p>
          <a:p>
            <a:endParaRPr lang="en-GB" dirty="0"/>
          </a:p>
          <a:p>
            <a:r>
              <a:rPr lang="en-GB" dirty="0" err="1"/>
              <a:t>Jačina</a:t>
            </a:r>
            <a:r>
              <a:rPr lang="en-GB" dirty="0"/>
              <a:t> </a:t>
            </a:r>
            <a:r>
              <a:rPr lang="en-GB" dirty="0" err="1"/>
              <a:t>simptoma</a:t>
            </a:r>
            <a:r>
              <a:rPr lang="en-GB" dirty="0"/>
              <a:t> </a:t>
            </a:r>
            <a:r>
              <a:rPr lang="en-GB" dirty="0" err="1"/>
              <a:t>ovisi</a:t>
            </a:r>
            <a:r>
              <a:rPr lang="en-GB" dirty="0"/>
              <a:t> o </a:t>
            </a:r>
            <a:r>
              <a:rPr lang="en-GB" dirty="0" err="1"/>
              <a:t>dozi</a:t>
            </a:r>
            <a:r>
              <a:rPr lang="en-GB" dirty="0"/>
              <a:t> </a:t>
            </a:r>
            <a:r>
              <a:rPr lang="en-GB" dirty="0" err="1"/>
              <a:t>zračenja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5855080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TM04033929[[fn=Slate]]</Template>
  <TotalTime>78</TotalTime>
  <Words>944</Words>
  <Application>Microsoft Office PowerPoint</Application>
  <PresentationFormat>Široki zaslon</PresentationFormat>
  <Paragraphs>127</Paragraphs>
  <Slides>19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5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19</vt:i4>
      </vt:variant>
    </vt:vector>
  </HeadingPairs>
  <TitlesOfParts>
    <vt:vector size="25" baseType="lpstr">
      <vt:lpstr>arial</vt:lpstr>
      <vt:lpstr>Calisto MT</vt:lpstr>
      <vt:lpstr>Google Sans</vt:lpstr>
      <vt:lpstr>HelveticaNeue-Light</vt:lpstr>
      <vt:lpstr>Wingdings 2</vt:lpstr>
      <vt:lpstr>Slate</vt:lpstr>
      <vt:lpstr>UTJECAJ RADIJACIJE NA LJUDSKO TIJELO</vt:lpstr>
      <vt:lpstr>PREDGOVOR</vt:lpstr>
      <vt:lpstr>RADIJACIJA</vt:lpstr>
      <vt:lpstr>UTJECAJI IZLOŽENOSTI VIŠOJ DOZI RADIJACIJE (0.5 Sv na dalje)</vt:lpstr>
      <vt:lpstr>UTJECAJI IZLOŽENOSTI NIŽE DOZE RADIJACIJE (ispod 0.5 Sv)</vt:lpstr>
      <vt:lpstr>AKUTNA RADIJACIJSKA BOLEST (ARB), eng. ACUTE RADIATION SYNDROME (ARS)</vt:lpstr>
      <vt:lpstr>PERIODI ARB-a</vt:lpstr>
      <vt:lpstr>1.- PRODOMALNI PERIOD</vt:lpstr>
      <vt:lpstr>2.- LATENTNI PERIOD</vt:lpstr>
      <vt:lpstr>SINDROMI UZROKOVANI ARB-om  </vt:lpstr>
      <vt:lpstr>HEMATOPOETSKI SINDROM</vt:lpstr>
      <vt:lpstr>GASTROINTESTINALNI SINDROM</vt:lpstr>
      <vt:lpstr>KARDIOVASKULARNI SINDROM</vt:lpstr>
      <vt:lpstr>Hisashi Ouchi – MEDICINSKI FENOMEN</vt:lpstr>
      <vt:lpstr>NESREĆA U TOKAIMURI</vt:lpstr>
      <vt:lpstr>HISASHI OUCHI</vt:lpstr>
      <vt:lpstr>PRODROMALNI SIMPTOMI</vt:lpstr>
      <vt:lpstr>VRIJEME PROVEDENO U BOLNICI I PROVEDENI ZAHVATI</vt:lpstr>
      <vt:lpstr>MOJI IZVORI: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UTJECAJ RADIJACIJE NA LJUDSKO TIJELO</dc:title>
  <dc:creator>Korisnik</dc:creator>
  <cp:lastModifiedBy>Emica Orešković</cp:lastModifiedBy>
  <cp:revision>2</cp:revision>
  <dcterms:created xsi:type="dcterms:W3CDTF">2021-12-05T18:10:40Z</dcterms:created>
  <dcterms:modified xsi:type="dcterms:W3CDTF">2022-02-07T14:09:21Z</dcterms:modified>
</cp:coreProperties>
</file>