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96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1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19061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82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552530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531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5551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2021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658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5458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279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074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9175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8973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6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47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 descr="A group of birds on a branch&#10;&#10;Description automatically generated"/>
          <p:cNvPicPr preferRelativeResize="0"/>
          <p:nvPr/>
        </p:nvPicPr>
        <p:blipFill rotWithShape="1">
          <a:blip r:embed="rId3">
            <a:alphaModFix amt="60000"/>
          </a:blip>
          <a:srcRect l="18671" r="21965" b="-1"/>
          <a:stretch/>
        </p:blipFill>
        <p:spPr>
          <a:xfrm>
            <a:off x="-4084" y="10"/>
            <a:ext cx="609905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A picture containing bird, perched, railing, rail&#10;&#10;Description automatically generated"/>
          <p:cNvPicPr preferRelativeResize="0"/>
          <p:nvPr/>
        </p:nvPicPr>
        <p:blipFill rotWithShape="1">
          <a:blip r:embed="rId4">
            <a:alphaModFix amt="60000"/>
          </a:blip>
          <a:srcRect l="34369" r="22081" b="1"/>
          <a:stretch/>
        </p:blipFill>
        <p:spPr>
          <a:xfrm>
            <a:off x="6096844" y="10"/>
            <a:ext cx="6095156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198181" y="1122363"/>
            <a:ext cx="9795637" cy="221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omic Sans MS"/>
              <a:buNone/>
            </a:pPr>
            <a:r>
              <a:rPr lang="en-US"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PONAŠANJE ŽIVOTINJA</a:t>
            </a:r>
            <a:br>
              <a:rPr lang="en-US"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UNUTAR ISTOG STANIŠTA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198181" y="3509963"/>
            <a:ext cx="9795637" cy="174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Tali Čuljak 6.c 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762256" y="1283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400">
                <a:latin typeface="Comic Sans MS"/>
                <a:ea typeface="Comic Sans MS"/>
                <a:cs typeface="Comic Sans MS"/>
                <a:sym typeface="Comic Sans MS"/>
              </a:rPr>
              <a:t>SUPARNIŠTVO </a:t>
            </a:r>
            <a:r>
              <a:rPr lang="en-US" sz="44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ISTE</a:t>
            </a:r>
            <a:r>
              <a:rPr lang="en-US" sz="4400">
                <a:latin typeface="Comic Sans MS"/>
                <a:ea typeface="Comic Sans MS"/>
                <a:cs typeface="Comic Sans MS"/>
                <a:sym typeface="Comic Sans MS"/>
              </a:rPr>
              <a:t> POPULACIJE</a:t>
            </a:r>
            <a:endParaRPr/>
          </a:p>
        </p:txBody>
      </p:sp>
      <p:sp>
        <p:nvSpPr>
          <p:cNvPr id="174" name="Google Shape;174;p22"/>
          <p:cNvSpPr txBox="1"/>
          <p:nvPr/>
        </p:nvSpPr>
        <p:spPr>
          <a:xfrm>
            <a:off x="762256" y="1243589"/>
            <a:ext cx="2466351" cy="42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PRIMJER 2</a:t>
            </a:r>
            <a:endParaRPr sz="2400" b="1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5" name="Google Shape;175;p22" descr="A picture containing tree, outdoor, branch, shad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174" y="2424226"/>
            <a:ext cx="4017327" cy="284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 descr="Arrow Righ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1842" y="3045374"/>
            <a:ext cx="683278" cy="80060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/>
          <p:nvPr/>
        </p:nvSpPr>
        <p:spPr>
          <a:xfrm>
            <a:off x="6619462" y="2929304"/>
            <a:ext cx="412473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mužjaci ptica se bore za </a:t>
            </a:r>
            <a:r>
              <a:rPr lang="en-US" sz="24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teritorij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na kojem će se </a:t>
            </a:r>
            <a:r>
              <a:rPr lang="en-US" sz="24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gnijezditi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762256" y="1283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US" sz="4400">
                <a:latin typeface="Comic Sans MS"/>
                <a:ea typeface="Comic Sans MS"/>
                <a:cs typeface="Comic Sans MS"/>
                <a:sym typeface="Comic Sans MS"/>
              </a:rPr>
              <a:t>SUPARNIŠTVO </a:t>
            </a:r>
            <a:r>
              <a:rPr lang="en-US" sz="44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ISTE</a:t>
            </a:r>
            <a:r>
              <a:rPr lang="en-US" sz="4400">
                <a:latin typeface="Comic Sans MS"/>
                <a:ea typeface="Comic Sans MS"/>
                <a:cs typeface="Comic Sans MS"/>
                <a:sym typeface="Comic Sans MS"/>
              </a:rPr>
              <a:t> POPULACIJE</a:t>
            </a:r>
            <a:endParaRPr/>
          </a:p>
        </p:txBody>
      </p:sp>
      <p:sp>
        <p:nvSpPr>
          <p:cNvPr id="183" name="Google Shape;183;p23"/>
          <p:cNvSpPr txBox="1"/>
          <p:nvPr/>
        </p:nvSpPr>
        <p:spPr>
          <a:xfrm>
            <a:off x="762256" y="1243589"/>
            <a:ext cx="2466351" cy="42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PRIMJER 3</a:t>
            </a:r>
            <a:endParaRPr sz="2400" b="1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4" name="Google Shape;184;p23" descr="A picture containing mammal, dog, wolf, snow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" b="3662"/>
          <a:stretch/>
        </p:blipFill>
        <p:spPr>
          <a:xfrm>
            <a:off x="848140" y="2779495"/>
            <a:ext cx="4091609" cy="2463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 descr="Arrow Righ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4361" y="3028695"/>
            <a:ext cx="683278" cy="80060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/>
        </p:nvSpPr>
        <p:spPr>
          <a:xfrm>
            <a:off x="6619462" y="2929304"/>
            <a:ext cx="412473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Ukoliko se ne poštuju pravila čopora prilikom </a:t>
            </a:r>
            <a:r>
              <a:rPr lang="en-US" sz="24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hranjenja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dolazi do suparništva unutar čopora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/>
        </p:nvSpPr>
        <p:spPr>
          <a:xfrm>
            <a:off x="834889" y="2286907"/>
            <a:ext cx="967697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ovaj oblik borbe je</a:t>
            </a:r>
            <a:r>
              <a:rPr lang="en-US" sz="24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vrlo brojan jer se predatori natječu između sebe za žrtvu, a natjecanje za hranu razvija se u borbu za prostor.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Razlog tome je što dostupnost hrane ovisi ne samo o okolišu, već i o području</a:t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3554136" y="4857889"/>
            <a:ext cx="50837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Predatori se natječu za žrtvu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Nadmeću se za prostor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Natječu se za vodu</a:t>
            </a:r>
            <a:endParaRPr/>
          </a:p>
        </p:txBody>
      </p:sp>
      <p:sp>
        <p:nvSpPr>
          <p:cNvPr id="193" name="Google Shape;193;p24"/>
          <p:cNvSpPr txBox="1"/>
          <p:nvPr/>
        </p:nvSpPr>
        <p:spPr>
          <a:xfrm>
            <a:off x="665527" y="75501"/>
            <a:ext cx="10584110" cy="104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SUPARNIŠTVO </a:t>
            </a:r>
            <a:r>
              <a:rPr lang="en-US" sz="4000" b="1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RAZLIČITE</a:t>
            </a:r>
            <a:r>
              <a:rPr lang="en-US" sz="4000" b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POPULACIJE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1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715341" y="1109530"/>
            <a:ext cx="10515600" cy="54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NATJECATELJSKI ODNOS ŽIVOTINJA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665527" y="75501"/>
            <a:ext cx="10584110" cy="104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SUPARNIŠTVO </a:t>
            </a:r>
            <a:r>
              <a:rPr lang="en-US" sz="4000" b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RAZLIČITE</a:t>
            </a:r>
            <a:r>
              <a:rPr lang="en-US" sz="4000" b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POPULACIJE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1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762256" y="1243589"/>
            <a:ext cx="2466351" cy="42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PRIMJER 1</a:t>
            </a:r>
            <a:endParaRPr sz="2400" b="1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1" name="Google Shape;201;p25" descr="A picture containing grass, outdoor, mammal, big ca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1876"/>
          <a:stretch/>
        </p:blipFill>
        <p:spPr>
          <a:xfrm>
            <a:off x="898117" y="2611470"/>
            <a:ext cx="4357495" cy="25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5" descr="Arrow Righ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4361" y="3028695"/>
            <a:ext cx="683278" cy="80060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 txBox="1"/>
          <p:nvPr/>
        </p:nvSpPr>
        <p:spPr>
          <a:xfrm>
            <a:off x="6568582" y="2944805"/>
            <a:ext cx="420543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 sušim područjima dolazi do češćih sukoba zbog nedostatka osnovnih uvjeta za život kao što je </a:t>
            </a:r>
            <a:r>
              <a:rPr lang="en-US" sz="24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voda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/>
        </p:nvSpPr>
        <p:spPr>
          <a:xfrm>
            <a:off x="665527" y="75501"/>
            <a:ext cx="10584110" cy="104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SUPARNIŠTVO </a:t>
            </a:r>
            <a:r>
              <a:rPr lang="en-US" sz="4000" b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RAZLIČITE</a:t>
            </a:r>
            <a:r>
              <a:rPr lang="en-US" sz="4000" b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POPULACIJE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1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762256" y="1243589"/>
            <a:ext cx="2466351" cy="42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PRIMJER 2</a:t>
            </a:r>
            <a:endParaRPr sz="2400" b="1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0" name="Google Shape;210;p26" descr="A picture containing mammal, outdoor, dog, brow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6732"/>
          <a:stretch/>
        </p:blipFill>
        <p:spPr>
          <a:xfrm>
            <a:off x="861647" y="2670711"/>
            <a:ext cx="4535301" cy="2706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6" descr="Arrow Righ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4361" y="3028695"/>
            <a:ext cx="683278" cy="80060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6"/>
          <p:cNvSpPr txBox="1"/>
          <p:nvPr/>
        </p:nvSpPr>
        <p:spPr>
          <a:xfrm>
            <a:off x="6568582" y="2944805"/>
            <a:ext cx="420543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 vrijeme težih uvjeta života (jaka zima) životinje teže dolaze do plijena pa se i češće natječu za </a:t>
            </a:r>
            <a:r>
              <a:rPr lang="en-US" sz="24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žrtvu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lang="en-US" sz="5400">
                <a:latin typeface="Comic Sans MS"/>
                <a:ea typeface="Comic Sans MS"/>
                <a:cs typeface="Comic Sans MS"/>
                <a:sym typeface="Comic Sans MS"/>
              </a:rPr>
              <a:t>Hvala na pažnji</a:t>
            </a:r>
            <a:endParaRPr sz="5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890338" y="4409267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7"/>
          <p:cNvPicPr preferRelativeResize="0"/>
          <p:nvPr/>
        </p:nvPicPr>
        <p:blipFill rotWithShape="1">
          <a:blip r:embed="rId3">
            <a:alphaModFix/>
          </a:blip>
          <a:srcRect t="302"/>
          <a:stretch/>
        </p:blipFill>
        <p:spPr>
          <a:xfrm>
            <a:off x="6185238" y="1523340"/>
            <a:ext cx="4120532" cy="4108081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569753" y="372217"/>
            <a:ext cx="58646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SURADNIČKI ODNOS ŽIVOTINJA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idx="1"/>
          </p:nvPr>
        </p:nvSpPr>
        <p:spPr>
          <a:xfrm>
            <a:off x="425448" y="1956998"/>
            <a:ext cx="5864603" cy="461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zaštita od grabežljivaca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jedni druge upozoravaju na                               njihovo približavanje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štite svoje mlade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pomažu si u lovu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koriste svoje komunikacijske vještine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l="8289" r="19057" b="-3"/>
          <a:stretch/>
        </p:blipFill>
        <p:spPr>
          <a:xfrm>
            <a:off x="6464715" y="3178938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 extrusionOk="0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7" name="Google Shape;97;p14" descr="A flock of birds flying in the sk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7314" r="16869" b="-4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 extrusionOk="0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5">
            <a:alphaModFix/>
          </a:blip>
          <a:srcRect l="22774" r="16186" b="3"/>
          <a:stretch/>
        </p:blipFill>
        <p:spPr>
          <a:xfrm>
            <a:off x="9945654" y="392268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 extrusionOk="0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8460893" y="182446"/>
            <a:ext cx="1379982" cy="775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8460893" y="126839"/>
            <a:ext cx="239126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Rode lete u jatu zbog zaštite</a:t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10082170" y="2931207"/>
            <a:ext cx="2211746" cy="10157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10082170" y="2957955"/>
            <a:ext cx="2747961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Zebre su u krdu zaštićene od predatora</a:t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6434356" y="6131414"/>
            <a:ext cx="3949215" cy="5203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6464715" y="6131414"/>
            <a:ext cx="4387441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Vukovi zajedno love u čoporu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>
            <a:off x="696016" y="72984"/>
            <a:ext cx="11341594" cy="104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SURAĐIVANJE IZMEĐU RAZLIČITIH VRSTA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696016" y="2808081"/>
            <a:ext cx="10291331" cy="270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simbioza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bliski odnos između jedinki različitih vrsta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    - dolazi od grčkih riječi syn (zajedno) i bios (život)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idx="1"/>
          </p:nvPr>
        </p:nvSpPr>
        <p:spPr>
          <a:xfrm>
            <a:off x="5836197" y="1973619"/>
            <a:ext cx="3702086" cy="42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US" sz="2400" b="1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VUKOVI I VRANE</a:t>
            </a:r>
            <a:endParaRPr sz="2400" b="1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696016" y="72984"/>
            <a:ext cx="11341594" cy="104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SURAĐIVANJE IZMEĐU RAZLIČITIH VRSTA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762256" y="1243589"/>
            <a:ext cx="2466351" cy="42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PRIMJER 1</a:t>
            </a:r>
            <a:endParaRPr sz="2400" b="1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 r="4913"/>
          <a:stretch/>
        </p:blipFill>
        <p:spPr>
          <a:xfrm>
            <a:off x="902732" y="2102725"/>
            <a:ext cx="3384042" cy="3511686"/>
          </a:xfrm>
          <a:custGeom>
            <a:avLst/>
            <a:gdLst/>
            <a:ahLst/>
            <a:cxnLst/>
            <a:rect l="l" t="t" r="r" b="b"/>
            <a:pathLst>
              <a:path w="4041336" h="4193763" extrusionOk="0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19" name="Google Shape;119;p16" descr="Arrow Righ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4188" y="2560630"/>
            <a:ext cx="683278" cy="80060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5749742" y="2757747"/>
            <a:ext cx="5105611" cy="270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Vrane početkom zime sjede u blizini buduće žrtve i svojim glasnim kreštanjem dozivaju vukove i pokazuju im mjesto plijena (žrtve)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Vukovi nakon što se zasite odmiču se od svog plijena a vrane nastavljaju jesti ostatke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 descr="A picture containing outdoor, grass, field, mamma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520" r="8136" b="11622"/>
          <a:stretch/>
        </p:blipFill>
        <p:spPr>
          <a:xfrm>
            <a:off x="696017" y="2718744"/>
            <a:ext cx="3877024" cy="2493005"/>
          </a:xfrm>
          <a:custGeom>
            <a:avLst/>
            <a:gdLst/>
            <a:ahLst/>
            <a:cxnLst/>
            <a:rect l="l" t="t" r="r" b="b"/>
            <a:pathLst>
              <a:path w="4051081" h="2496030" extrusionOk="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5801168" y="2641057"/>
            <a:ext cx="4110527" cy="5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JAZAVCI I KOJOTI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696016" y="72984"/>
            <a:ext cx="11341594" cy="104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SURAĐIVANJE IZMEĐU RAZLIČITIH VRSTA</a:t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5801168" y="3381307"/>
            <a:ext cx="5105343" cy="1568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zajedno pomažu jedni drugima u lovu jer se uglavnom hrane istom hranom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9" name="Google Shape;129;p17" descr="Arrow Righ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5465" y="3164638"/>
            <a:ext cx="683278" cy="80060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762256" y="1243589"/>
            <a:ext cx="2466351" cy="42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PRIMJER 2</a:t>
            </a:r>
            <a:endParaRPr sz="2400" b="1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696016" y="72984"/>
            <a:ext cx="11341594" cy="104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lang="en-US" sz="3600">
                <a:latin typeface="Comic Sans MS"/>
                <a:ea typeface="Comic Sans MS"/>
                <a:cs typeface="Comic Sans MS"/>
                <a:sym typeface="Comic Sans MS"/>
              </a:rPr>
              <a:t>SURAĐIVANJE IZMEĐU RAZLIČITIH VRSTA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6" name="Google Shape;136;p18" descr="A spider on the ground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850" y="3851078"/>
            <a:ext cx="3330681" cy="207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 descr="A ladybug on a leaf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850" y="1886114"/>
            <a:ext cx="3365315" cy="184400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762256" y="1243589"/>
            <a:ext cx="2466351" cy="42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PRIMJER 3</a:t>
            </a:r>
            <a:endParaRPr sz="2400" b="1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5770570" y="2114958"/>
            <a:ext cx="3490875" cy="104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1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ŽABE I PAUCI      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1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0" name="Google Shape;140;p18" descr="Arrow Right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5465" y="3164638"/>
            <a:ext cx="683278" cy="80060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/>
        </p:nvSpPr>
        <p:spPr>
          <a:xfrm>
            <a:off x="5652047" y="2844407"/>
            <a:ext cx="5441962" cy="2313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žabe štite paukova jaja kako bi se zaštitile od istih pauka a ujedno i štite njihova jajašća od mrava koji se njima hrane</a:t>
            </a:r>
            <a:endParaRPr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09748" y="2059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 sz="4000" b="1">
                <a:latin typeface="Comic Sans MS"/>
                <a:ea typeface="Comic Sans MS"/>
                <a:cs typeface="Comic Sans MS"/>
                <a:sym typeface="Comic Sans MS"/>
              </a:rPr>
              <a:t>NATJECATELJSKI ODNOS ŽIVOTINJA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idx="1"/>
          </p:nvPr>
        </p:nvSpPr>
        <p:spPr>
          <a:xfrm>
            <a:off x="838200" y="2000379"/>
            <a:ext cx="10515600" cy="214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Natjecateljski odnosi igraju izuzetno važnu ulogu u formiranju sastava vrsta, raspodjeli vrsta u prostoru i regulaciji broja vrsta u zajednici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Natjecanje moze biti agresivno , psiholosko, fizičko i kemijsko.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Suparništvo postoji među jedinkama:</a:t>
            </a:r>
            <a:endParaRPr/>
          </a:p>
          <a:p>
            <a:pPr marL="9144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8" name="Google Shape;148;p19" descr="Arrow Righ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6838" y="4235112"/>
            <a:ext cx="683278" cy="667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 descr="Arrow Righ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6838" y="5259319"/>
            <a:ext cx="683278" cy="66781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3781273" y="4413308"/>
            <a:ext cx="7340614" cy="66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iste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populacije (intraspecijska kompeticija)</a:t>
            </a:r>
            <a:endParaRPr/>
          </a:p>
        </p:txBody>
      </p:sp>
      <p:sp>
        <p:nvSpPr>
          <p:cNvPr id="151" name="Google Shape;151;p19"/>
          <p:cNvSpPr txBox="1"/>
          <p:nvPr/>
        </p:nvSpPr>
        <p:spPr>
          <a:xfrm>
            <a:off x="3670142" y="5418796"/>
            <a:ext cx="8763710" cy="48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različite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populacije (interspecijska kompeticija)</a:t>
            </a:r>
            <a:endParaRPr sz="2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4520116" y="4917762"/>
            <a:ext cx="1705360" cy="48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ili</a:t>
            </a:r>
            <a:endParaRPr sz="2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709748" y="2059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 sz="4000">
                <a:latin typeface="Comic Sans MS"/>
                <a:ea typeface="Comic Sans MS"/>
                <a:cs typeface="Comic Sans MS"/>
                <a:sym typeface="Comic Sans MS"/>
              </a:rPr>
              <a:t>SUPARNIŠTVO </a:t>
            </a:r>
            <a:r>
              <a:rPr lang="en-US" sz="4000" b="1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ISTE</a:t>
            </a:r>
            <a:r>
              <a:rPr lang="en-US" sz="4000">
                <a:latin typeface="Comic Sans MS"/>
                <a:ea typeface="Comic Sans MS"/>
                <a:cs typeface="Comic Sans MS"/>
                <a:sym typeface="Comic Sans MS"/>
              </a:rPr>
              <a:t> POPULACIJE</a:t>
            </a:r>
            <a:endParaRPr/>
          </a:p>
        </p:txBody>
      </p:sp>
      <p:sp>
        <p:nvSpPr>
          <p:cNvPr id="158" name="Google Shape;158;p20"/>
          <p:cNvSpPr txBox="1"/>
          <p:nvPr/>
        </p:nvSpPr>
        <p:spPr>
          <a:xfrm>
            <a:off x="834889" y="2286907"/>
            <a:ext cx="967697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ovaj oblik borbe je</a:t>
            </a:r>
            <a:r>
              <a:rPr lang="en-US" sz="24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najintenzivniji</a:t>
            </a: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jer pojedinci iste populacije trebaju istu hranu, ista skloništa i izloženi su istim opasnostima.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Primjeri iste (intraspecifične) borbe mogu biti: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natjecanje između grabežljivaca za plijen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natjecanje za teritorij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natjecanje za ženku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-"/>
            </a:pPr>
            <a:r>
              <a:rPr lang="en-US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prostor za gniježđenje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715341" y="1109530"/>
            <a:ext cx="10515600" cy="54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NATJECATELJSKI ODNOS ŽIVOTINJA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709748" y="2059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lang="en-US" sz="4000">
                <a:latin typeface="Comic Sans MS"/>
                <a:ea typeface="Comic Sans MS"/>
                <a:cs typeface="Comic Sans MS"/>
                <a:sym typeface="Comic Sans MS"/>
              </a:rPr>
              <a:t>SUPARNIŠTVO </a:t>
            </a:r>
            <a:r>
              <a:rPr lang="en-US" sz="40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ISTE</a:t>
            </a:r>
            <a:r>
              <a:rPr lang="en-US" sz="4000">
                <a:latin typeface="Comic Sans MS"/>
                <a:ea typeface="Comic Sans MS"/>
                <a:cs typeface="Comic Sans MS"/>
                <a:sym typeface="Comic Sans MS"/>
              </a:rPr>
              <a:t> POPULACIJE</a:t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6755753" y="2828834"/>
            <a:ext cx="476369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Jeleni se uvijek bore za </a:t>
            </a:r>
            <a:r>
              <a:rPr lang="en-US" sz="24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naklonost ženke.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Tijekom borbe mogu izgubiti čak 30 kila.</a:t>
            </a:r>
            <a:endParaRPr/>
          </a:p>
        </p:txBody>
      </p:sp>
      <p:pic>
        <p:nvPicPr>
          <p:cNvPr id="166" name="Google Shape;166;p21" descr="A couple of deer with antlers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634" y="2435093"/>
            <a:ext cx="4563613" cy="2852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 descr="Arrow Righ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4361" y="3028695"/>
            <a:ext cx="683278" cy="80060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/>
          <p:nvPr/>
        </p:nvSpPr>
        <p:spPr>
          <a:xfrm>
            <a:off x="762256" y="1243589"/>
            <a:ext cx="2466351" cy="42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PRIMJER 1</a:t>
            </a:r>
            <a:endParaRPr sz="2400" b="1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451</Words>
  <Application>Microsoft Office PowerPoint</Application>
  <PresentationFormat>Široki zaslon</PresentationFormat>
  <Paragraphs>76</Paragraphs>
  <Slides>15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Comic Sans MS</vt:lpstr>
      <vt:lpstr>Wingdings 3</vt:lpstr>
      <vt:lpstr>Pramen</vt:lpstr>
      <vt:lpstr>PONAŠANJE ŽIVOTINJA UNUTAR ISTOG STANIŠTA</vt:lpstr>
      <vt:lpstr>SURADNIČKI ODNOS ŽIVOTINJA</vt:lpstr>
      <vt:lpstr>PowerPoint prezentacija</vt:lpstr>
      <vt:lpstr>PowerPoint prezentacija</vt:lpstr>
      <vt:lpstr>PowerPoint prezentacija</vt:lpstr>
      <vt:lpstr>SURAĐIVANJE IZMEĐU RAZLIČITIH VRSTA</vt:lpstr>
      <vt:lpstr>NATJECATELJSKI ODNOS ŽIVOTINJA</vt:lpstr>
      <vt:lpstr>SUPARNIŠTVO ISTE POPULACIJE</vt:lpstr>
      <vt:lpstr>SUPARNIŠTVO ISTE POPULACIJE</vt:lpstr>
      <vt:lpstr>SUPARNIŠTVO ISTE POPULACIJE</vt:lpstr>
      <vt:lpstr>SUPARNIŠTVO ISTE POPULACIJE</vt:lpstr>
      <vt:lpstr>PowerPoint prezentacija</vt:lpstr>
      <vt:lpstr>PowerPoint prezentacija</vt:lpstr>
      <vt:lpstr>PowerPoint prezentacija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PONAŠANJE ŽIVOTINJA UNUTAR ISTOG STANIŠTA</dc:title>
  <dc:creator>Korisnik</dc:creator>
  <cp:lastModifiedBy>Emica Orešković</cp:lastModifiedBy>
  <cp:revision>1</cp:revision>
  <dcterms:modified xsi:type="dcterms:W3CDTF">2022-02-22T09:55:30Z</dcterms:modified>
</cp:coreProperties>
</file>