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Libre Baskerville" panose="020B0604020202020204" charset="0"/>
      <p:regular r:id="rId23"/>
      <p:bold r:id="rId24"/>
      <p: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s.wikipedia.org/wiki/Kos_(ptica)" TargetMode="External"/><Relationship Id="rId4" Type="http://schemas.openxmlformats.org/officeDocument/2006/relationships/hyperlink" Target="http://www.eduvizija.hr/portal/sadrzaj/ptice-stanaric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6" descr="Promatranje ptica - Priroda Hrvatske"/>
          <p:cNvPicPr preferRelativeResize="0"/>
          <p:nvPr/>
        </p:nvPicPr>
        <p:blipFill rotWithShape="1">
          <a:blip r:embed="rId3">
            <a:alphaModFix amt="5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omic Sans MS"/>
              <a:buNone/>
            </a:pPr>
            <a:r>
              <a:rPr lang="hr-HR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PTICE STANARICE</a:t>
            </a:r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hr-HR">
                <a:solidFill>
                  <a:srgbClr val="FFFFFF"/>
                </a:solidFill>
              </a:rPr>
              <a:t>Marija Domjanić i Zara Sviben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25" descr="Literatura, funciones y características"/>
          <p:cNvPicPr preferRelativeResize="0"/>
          <p:nvPr/>
        </p:nvPicPr>
        <p:blipFill rotWithShape="1">
          <a:blip r:embed="rId3">
            <a:alphaModFix amt="50000"/>
          </a:blip>
          <a:srcRect t="14772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5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omic Sans MS"/>
              <a:buNone/>
            </a:pPr>
            <a:r>
              <a:rPr lang="hr-HR"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LITERATURA</a:t>
            </a:r>
            <a:endParaRPr/>
          </a:p>
        </p:txBody>
      </p:sp>
      <p:sp>
        <p:nvSpPr>
          <p:cNvPr id="193" name="Google Shape;193;p25"/>
          <p:cNvSpPr txBox="1"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hr-HR" sz="20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4"/>
              </a:rPr>
              <a:t>http://www.eduvizija.hr/portal/sadrzaj/ptice-stanarice</a:t>
            </a:r>
            <a:endParaRPr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hr-HR" sz="2000" u="sng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5"/>
              </a:rPr>
              <a:t>https://bs.wikipedia.org/wiki/Kos_(ptica)</a:t>
            </a:r>
            <a:endParaRPr sz="2000"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00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00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6"/>
          <p:cNvSpPr/>
          <p:nvPr/>
        </p:nvSpPr>
        <p:spPr>
          <a:xfrm>
            <a:off x="0" y="-1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6"/>
          <p:cNvSpPr/>
          <p:nvPr/>
        </p:nvSpPr>
        <p:spPr>
          <a:xfrm>
            <a:off x="0" y="152400"/>
            <a:ext cx="12188952" cy="6858000"/>
          </a:xfrm>
          <a:prstGeom prst="rect">
            <a:avLst/>
          </a:prstGeom>
          <a:solidFill>
            <a:schemeClr val="l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26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5414" y="0"/>
            <a:ext cx="121811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6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26" descr="Moja draga svraka - *teuta* - Blog.hr"/>
          <p:cNvPicPr preferRelativeResize="0"/>
          <p:nvPr/>
        </p:nvPicPr>
        <p:blipFill rotWithShape="1">
          <a:blip r:embed="rId4">
            <a:alphaModFix amt="60000"/>
          </a:blip>
          <a:srcRect r="3" b="12808"/>
          <a:stretch/>
        </p:blipFill>
        <p:spPr>
          <a:xfrm>
            <a:off x="20" y="10"/>
            <a:ext cx="6097022" cy="3428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6" descr="Veliki djetlić: opis, stanište, fotografija"/>
          <p:cNvPicPr preferRelativeResize="0"/>
          <p:nvPr/>
        </p:nvPicPr>
        <p:blipFill rotWithShape="1">
          <a:blip r:embed="rId5">
            <a:alphaModFix amt="60000"/>
          </a:blip>
          <a:srcRect t="6678" b="9333"/>
          <a:stretch/>
        </p:blipFill>
        <p:spPr>
          <a:xfrm>
            <a:off x="6098422" y="10"/>
            <a:ext cx="6093578" cy="3428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6" descr="Poljski vrabac – Wikipedija"/>
          <p:cNvPicPr preferRelativeResize="0"/>
          <p:nvPr/>
        </p:nvPicPr>
        <p:blipFill rotWithShape="1">
          <a:blip r:embed="rId6">
            <a:alphaModFix amt="60000"/>
          </a:blip>
          <a:srcRect b="16012"/>
          <a:stretch/>
        </p:blipFill>
        <p:spPr>
          <a:xfrm>
            <a:off x="7328" y="3429000"/>
            <a:ext cx="6093578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6" descr="Galebovi"/>
          <p:cNvPicPr preferRelativeResize="0"/>
          <p:nvPr/>
        </p:nvPicPr>
        <p:blipFill rotWithShape="1">
          <a:blip r:embed="rId7">
            <a:alphaModFix amt="60000"/>
          </a:blip>
          <a:srcRect t="72" b="15940"/>
          <a:stretch/>
        </p:blipFill>
        <p:spPr>
          <a:xfrm>
            <a:off x="6101860" y="3429000"/>
            <a:ext cx="6093578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 txBox="1">
            <a:spLocks noGrp="1"/>
          </p:cNvSpPr>
          <p:nvPr>
            <p:ph type="title"/>
          </p:nvPr>
        </p:nvSpPr>
        <p:spPr>
          <a:xfrm>
            <a:off x="1185503" y="3512261"/>
            <a:ext cx="9801082" cy="2059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omic Sans MS"/>
              <a:buNone/>
            </a:pPr>
            <a:r>
              <a:rPr lang="hr-HR"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HVALA NA PAŽNJI!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/>
          <p:nvPr/>
        </p:nvSpPr>
        <p:spPr>
          <a:xfrm>
            <a:off x="0" y="-1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>
            <a:off x="0" y="0"/>
            <a:ext cx="121811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7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7"/>
          <p:cNvPicPr preferRelativeResize="0"/>
          <p:nvPr/>
        </p:nvPicPr>
        <p:blipFill rotWithShape="1">
          <a:blip r:embed="rId4">
            <a:alphaModFix amt="60000"/>
          </a:blip>
          <a:srcRect t="4943" b="10702"/>
          <a:stretch/>
        </p:blipFill>
        <p:spPr>
          <a:xfrm>
            <a:off x="6094532" y="10"/>
            <a:ext cx="6093578" cy="343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 descr="Crvendać | Životinja | Life Habitats"/>
          <p:cNvPicPr preferRelativeResize="0"/>
          <p:nvPr/>
        </p:nvPicPr>
        <p:blipFill rotWithShape="1">
          <a:blip r:embed="rId5">
            <a:alphaModFix amt="60000"/>
          </a:blip>
          <a:srcRect t="3459" b="12186"/>
          <a:stretch/>
        </p:blipFill>
        <p:spPr>
          <a:xfrm>
            <a:off x="4763" y="10"/>
            <a:ext cx="6093578" cy="343111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1191965" y="552807"/>
            <a:ext cx="9801854" cy="2790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omic Sans MS"/>
              <a:buNone/>
            </a:pPr>
            <a:r>
              <a:rPr lang="hr-HR"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PTICE STANARICE</a:t>
            </a:r>
            <a:endParaRPr/>
          </a:p>
        </p:txBody>
      </p:sp>
      <p:pic>
        <p:nvPicPr>
          <p:cNvPr id="119" name="Google Shape;119;p17" descr="21-2"/>
          <p:cNvPicPr preferRelativeResize="0"/>
          <p:nvPr/>
        </p:nvPicPr>
        <p:blipFill rotWithShape="1">
          <a:blip r:embed="rId6">
            <a:alphaModFix amt="60000"/>
          </a:blip>
          <a:srcRect t="5735" b="9909"/>
          <a:stretch/>
        </p:blipFill>
        <p:spPr>
          <a:xfrm>
            <a:off x="6097280" y="3426870"/>
            <a:ext cx="6093578" cy="3431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 descr="Патка глувара — Википедија"/>
          <p:cNvPicPr preferRelativeResize="0"/>
          <p:nvPr/>
        </p:nvPicPr>
        <p:blipFill rotWithShape="1">
          <a:blip r:embed="rId7">
            <a:alphaModFix amt="60000"/>
          </a:blip>
          <a:srcRect t="13903" b="7344"/>
          <a:stretch/>
        </p:blipFill>
        <p:spPr>
          <a:xfrm>
            <a:off x="7511" y="3426870"/>
            <a:ext cx="6093578" cy="343112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>
            <a:off x="1191966" y="3510476"/>
            <a:ext cx="9801854" cy="261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hr-HR" sz="2000" b="0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Pod pojmom stanarice mislimo na ptice koje čitavu godinu borave u istom kraju, iako se mogu kretati u širem području, što nazivamo skitnjom</a:t>
            </a:r>
            <a:endParaRPr/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hr-HR" sz="2000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Stanarice su</a:t>
            </a:r>
            <a:r>
              <a:rPr lang="hr-HR" sz="2000" b="1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</a:t>
            </a:r>
            <a:r>
              <a:rPr lang="hr-HR" sz="2000" b="0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crvendać, čavka, divlja patka, fazan, galeb, grlica gugutka, plavetna sjenica, siva vrana, sivi ćuk, svraka, škanjac, velika sjenica, veliki djetlić, kos i vrabac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18" descr="Crvendać | Životinja | Life Habitats"/>
          <p:cNvPicPr preferRelativeResize="0"/>
          <p:nvPr/>
        </p:nvPicPr>
        <p:blipFill rotWithShape="1">
          <a:blip r:embed="rId3">
            <a:alphaModFix amt="35000"/>
          </a:blip>
          <a:srcRect t="3502" b="12228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687897" y="1065862"/>
            <a:ext cx="3463468" cy="472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omic Sans MS"/>
              <a:buNone/>
            </a:pPr>
            <a:r>
              <a:rPr lang="hr-HR"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CRVENDAČ</a:t>
            </a:r>
            <a:endParaRPr/>
          </a:p>
        </p:txBody>
      </p:sp>
      <p:cxnSp>
        <p:nvCxnSpPr>
          <p:cNvPr id="129" name="Google Shape;129;p18"/>
          <p:cNvCxnSpPr/>
          <p:nvPr/>
        </p:nvCxnSpPr>
        <p:spPr>
          <a:xfrm>
            <a:off x="4653372" y="2286000"/>
            <a:ext cx="0" cy="2286000"/>
          </a:xfrm>
          <a:prstGeom prst="straightConnector1">
            <a:avLst/>
          </a:prstGeom>
          <a:noFill/>
          <a:ln w="158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5155379" y="1065862"/>
            <a:ext cx="5744685" cy="472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20"/>
              <a:buChar char="•"/>
            </a:pPr>
            <a:r>
              <a:rPr lang="hr-HR" sz="2000" b="0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Odrasli crvendać je karakteristično narančast po čitavim prsima i preko čela, veličine je do 15 cm, težine oko 20 grama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20"/>
              <a:buChar char="•"/>
            </a:pPr>
            <a:r>
              <a:rPr lang="hr-HR" sz="2000" b="0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Obitava uobičajeno u vrtovima, šumama, parkovima i živicama te u bjelogoričnim i miješanim šumama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20"/>
              <a:buChar char="•"/>
            </a:pPr>
            <a:r>
              <a:rPr lang="hr-HR" sz="2000" b="0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Hrani se kukcima, gujavicama, puževima, ali i sočnim plodovima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20"/>
              <a:buChar char="•"/>
            </a:pPr>
            <a:r>
              <a:rPr lang="hr-HR" sz="2000" b="0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Gnijezdi se na tlu, a gnijezdo gradi od suhih stabljika i mahovine</a:t>
            </a:r>
            <a:r>
              <a:rPr lang="hr-HR" sz="20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n</a:t>
            </a:r>
            <a:r>
              <a:rPr lang="hr-HR" sz="2000" b="0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ajčešće ima dva legla sa po 4 do 6 mladunaca, ptići su čučavci, a hrane ih oba roditelja</a:t>
            </a:r>
            <a:endParaRPr sz="200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9" descr="Fazan - Priroda Hrvatske"/>
          <p:cNvPicPr preferRelativeResize="0"/>
          <p:nvPr/>
        </p:nvPicPr>
        <p:blipFill rotWithShape="1">
          <a:blip r:embed="rId3">
            <a:alphaModFix amt="35000"/>
          </a:blip>
          <a:srcRect t="4577" b="10836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omic Sans MS"/>
              <a:buNone/>
            </a:pPr>
            <a:r>
              <a:rPr lang="hr-HR"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FAZAN</a:t>
            </a:r>
            <a:endParaRPr/>
          </a:p>
        </p:txBody>
      </p:sp>
      <p:cxnSp>
        <p:nvCxnSpPr>
          <p:cNvPr id="138" name="Google Shape;138;p19"/>
          <p:cNvCxnSpPr/>
          <p:nvPr/>
        </p:nvCxnSpPr>
        <p:spPr>
          <a:xfrm>
            <a:off x="4653372" y="2286000"/>
            <a:ext cx="0" cy="2286000"/>
          </a:xfrm>
          <a:prstGeom prst="straightConnector1">
            <a:avLst/>
          </a:prstGeom>
          <a:noFill/>
          <a:ln w="158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19"/>
          <p:cNvSpPr txBox="1">
            <a:spLocks noGrp="1"/>
          </p:cNvSpPr>
          <p:nvPr>
            <p:ph type="body" idx="1"/>
          </p:nvPr>
        </p:nvSpPr>
        <p:spPr>
          <a:xfrm>
            <a:off x="5155379" y="1065862"/>
            <a:ext cx="5744685" cy="472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hr-HR" sz="2000" b="0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Oba spola imaju dug šiljat rep i kratka zaobljena krila, mužjak je veličine do 90 cm, težine od 1 do 1,5 kg, vrlo živopisan sa sjajno crvenim pjegama na licu i zelenkasto-crnom glavom i vratom ,obično postoji uočljivi bijeli prsten oko vrata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hr-HR" sz="2000" b="0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Ženka je veličine do 70 cm, težine do 1 kg, svijetlo smeđa s tamnim oznakama, ali je karakterističan dugi rep, raspon krila je do 90 cm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hr-HR" sz="2000" b="0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Fazan je čest u otvorenim šumovitim zemljištima i poljoprivrednom tlu s grmljem, živicama, trskom itd. Često se viđa na otvorenim poljima, približava se i naseljima, ali u njih ne ulazi. Hrani se sjemenkama, žitom, ali i kukcima i drugim sitnim životinjama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hr-HR" sz="2000" b="0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Može doživjeti do 8 godina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hr-HR" sz="2000" b="0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Gnijezdo gradi na tlu od trave i lišća, snese 8 do 15 jaja, mladi su potrkušci o kojima se brine samo ženka</a:t>
            </a:r>
            <a:endParaRPr sz="200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20" descr="Gugutka Fotografije, Slike"/>
          <p:cNvPicPr preferRelativeResize="0"/>
          <p:nvPr/>
        </p:nvPicPr>
        <p:blipFill rotWithShape="1">
          <a:blip r:embed="rId3">
            <a:alphaModFix amt="35000"/>
          </a:blip>
          <a:srcRect t="2736" b="12993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 txBox="1"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omic Sans MS"/>
              <a:buNone/>
            </a:pPr>
            <a:r>
              <a:rPr lang="hr-HR"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GRLICA GUGUTKA</a:t>
            </a:r>
            <a:endParaRPr/>
          </a:p>
        </p:txBody>
      </p:sp>
      <p:cxnSp>
        <p:nvCxnSpPr>
          <p:cNvPr id="147" name="Google Shape;147;p20"/>
          <p:cNvCxnSpPr/>
          <p:nvPr/>
        </p:nvCxnSpPr>
        <p:spPr>
          <a:xfrm>
            <a:off x="4653372" y="2286000"/>
            <a:ext cx="0" cy="2286000"/>
          </a:xfrm>
          <a:prstGeom prst="straightConnector1">
            <a:avLst/>
          </a:prstGeom>
          <a:noFill/>
          <a:ln w="158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8" name="Google Shape;148;p20"/>
          <p:cNvSpPr txBox="1">
            <a:spLocks noGrp="1"/>
          </p:cNvSpPr>
          <p:nvPr>
            <p:ph type="body" idx="1"/>
          </p:nvPr>
        </p:nvSpPr>
        <p:spPr>
          <a:xfrm>
            <a:off x="5155379" y="1065862"/>
            <a:ext cx="5744685" cy="472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hr-HR" sz="2200" b="0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Gugutka je sivo-smeđa ptica s crnim završetkom krila i crnom ogrlicom, mužjaci i ženke su slični, velika je 30-ak cm, teži od 150 do 220 g, a raspon krila je oko 50 cm.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hr-HR" sz="2200" b="0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Nastanila je naše krajeve u 20. stoljeću, a njeno širenje u europske zemlje počelo je s područja Turske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hr-HR" sz="2200" b="0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Nastanjuje otvorena područja s drvećem i grmljem blizu naselja, gradske parkove i drvorede te vrtove i voćnjake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hr-HR" sz="2200" b="0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Hrani se sjemenkama i žitom, a rjeđe kukcima i puževima,</a:t>
            </a:r>
            <a:r>
              <a:rPr lang="hr-HR" sz="22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u </a:t>
            </a:r>
            <a:r>
              <a:rPr lang="hr-HR" sz="2200" b="0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naseljima uzima i ostatke ljudske hrane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hr-HR" sz="2200" b="0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Može doživjeti do 10 godina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Char char="•"/>
            </a:pPr>
            <a:r>
              <a:rPr lang="hr-HR" sz="2200" b="0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Gnijezdo gradi na starijim stablima, sakriveno u krošnjama, od grančica i stabljika, gnijezdi se i do tri puta godišnje, a snese po dva jaja, mladi su čučavci za koje se brinu oba roditelja </a:t>
            </a:r>
            <a:endParaRPr/>
          </a:p>
          <a:p>
            <a:pPr marL="228600" lvl="0" indent="-12877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17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/>
          <p:nvPr/>
        </p:nvSpPr>
        <p:spPr>
          <a:xfrm>
            <a:off x="3048" y="-6182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21" descr="Sjenice - Priroda Hrvatske"/>
          <p:cNvPicPr preferRelativeResize="0"/>
          <p:nvPr/>
        </p:nvPicPr>
        <p:blipFill rotWithShape="1">
          <a:blip r:embed="rId3">
            <a:alphaModFix amt="50000"/>
          </a:blip>
          <a:srcRect t="14704" b="708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omic Sans MS"/>
              <a:buNone/>
            </a:pPr>
            <a:r>
              <a:rPr lang="hr-HR" sz="4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PLAVETNA SJENICA</a:t>
            </a:r>
            <a:endParaRPr/>
          </a:p>
        </p:txBody>
      </p:sp>
      <p:sp>
        <p:nvSpPr>
          <p:cNvPr id="157" name="Google Shape;157;p21"/>
          <p:cNvSpPr/>
          <p:nvPr/>
        </p:nvSpPr>
        <p:spPr>
          <a:xfrm>
            <a:off x="4640580" y="2057400"/>
            <a:ext cx="27432" cy="274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1"/>
          <p:cNvSpPr txBox="1">
            <a:spLocks noGrp="1"/>
          </p:cNvSpPr>
          <p:nvPr>
            <p:ph type="body" idx="1"/>
          </p:nvPr>
        </p:nvSpPr>
        <p:spPr>
          <a:xfrm>
            <a:off x="4976031" y="963877"/>
            <a:ext cx="6377769" cy="4930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hr-HR" sz="2000" b="0" i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 Mužjak i ženka su slični, trbuh je žut, a leđa, kapa na glavi, rub krila i rep su plavi, oko očiju je crni prsten, veličine je oko 11 cm, teži do 12 grama, raspon krila je do 20 cm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hr-HR" sz="2000" b="0" i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Živi u bjelogoričnim šumama, parkovima, vrtovima, voćnjacima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hr-HR" sz="2000" b="0" i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Zimu preživljava u miješanim jatima s drugim sjenicama, hrani se kukcima, paucima, sjemenkama. Pretražuje grančice i stabla tipično penjućim načinom, rijetko se viđa na tlu, zimi na hranilicama vrlo samouvjerena, često otjera krupnu veliku sjenicu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hr-HR" sz="2000" b="0" i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Može doživjeti do 5 godina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hr-HR" sz="2000" b="0" i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Gnijezdi se u dupljama drveća, pukotinama stijena, rado naseljava i umjetne škrinjice</a:t>
            </a:r>
            <a:r>
              <a:rPr lang="hr-HR"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, g</a:t>
            </a:r>
            <a:r>
              <a:rPr lang="hr-HR" sz="2000" b="0" i="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nijezdo gradi od mahovine i dlake, nese 6 do 12 jaja, a mlade hrane oba roditelja</a:t>
            </a:r>
            <a:br>
              <a:rPr lang="hr-HR" sz="1900">
                <a:solidFill>
                  <a:schemeClr val="lt1"/>
                </a:solidFill>
              </a:rPr>
            </a:br>
            <a:endParaRPr sz="190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22" descr="Obični škanjac Fotografije, Slike"/>
          <p:cNvPicPr preferRelativeResize="0"/>
          <p:nvPr/>
        </p:nvPicPr>
        <p:blipFill rotWithShape="1">
          <a:blip r:embed="rId3">
            <a:alphaModFix amt="35000"/>
          </a:blip>
          <a:srcRect t="22041" b="7647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 txBox="1"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omic Sans MS"/>
              <a:buNone/>
            </a:pPr>
            <a:r>
              <a:rPr lang="hr-HR"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ŠKANJAC</a:t>
            </a:r>
            <a:endParaRPr/>
          </a:p>
        </p:txBody>
      </p:sp>
      <p:cxnSp>
        <p:nvCxnSpPr>
          <p:cNvPr id="166" name="Google Shape;166;p22"/>
          <p:cNvCxnSpPr/>
          <p:nvPr/>
        </p:nvCxnSpPr>
        <p:spPr>
          <a:xfrm>
            <a:off x="4653372" y="2286000"/>
            <a:ext cx="0" cy="2286000"/>
          </a:xfrm>
          <a:prstGeom prst="straightConnector1">
            <a:avLst/>
          </a:prstGeom>
          <a:noFill/>
          <a:ln w="158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7" name="Google Shape;167;p22"/>
          <p:cNvSpPr txBox="1">
            <a:spLocks noGrp="1"/>
          </p:cNvSpPr>
          <p:nvPr>
            <p:ph type="body" idx="1"/>
          </p:nvPr>
        </p:nvSpPr>
        <p:spPr>
          <a:xfrm>
            <a:off x="5155379" y="1065862"/>
            <a:ext cx="5744685" cy="472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hr-HR" sz="2000" b="0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Škanjac se često može vidjeti kako stoji na ogradama i stupovima uz puteve ili kruži iznad obradivih površina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hr-HR" sz="2000" b="0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Leđa su tamnosmeđa, a trbuh je pomalo šaren, s većim ili manjim bijelim mrljama, spolovi su slični, iako je ženka nešto veća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hr-HR" sz="2000" b="0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Škanjac je veličine do 58 cm, teži do 850 grama, a raspon krila je do 132 cm, živi u šumama, često blizu farmi i poljoprivrednih površina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hr-HR" sz="2000" b="0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Hrani se pticama, manjim sisavcima, strvinama, a ponekad i zečevima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hr-HR" sz="2000" b="0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Može živjeti do 25 godina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hr-HR" sz="2000" b="0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Gnijezdi se visoko na drveću, gnijezdo gradi o grana, nese 2 do 4 jaja, za mladunce se brinu oba roditelja</a:t>
            </a:r>
            <a:endParaRPr sz="200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23"/>
          <p:cNvPicPr preferRelativeResize="0"/>
          <p:nvPr/>
        </p:nvPicPr>
        <p:blipFill rotWithShape="1">
          <a:blip r:embed="rId3">
            <a:alphaModFix amt="35000"/>
          </a:blip>
          <a:srcRect b="16045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hr-HR" sz="4800">
                <a:solidFill>
                  <a:srgbClr val="FFFFFF"/>
                </a:solidFill>
              </a:rPr>
              <a:t>VRABAC</a:t>
            </a:r>
            <a:endParaRPr/>
          </a:p>
        </p:txBody>
      </p:sp>
      <p:cxnSp>
        <p:nvCxnSpPr>
          <p:cNvPr id="175" name="Google Shape;175;p23"/>
          <p:cNvCxnSpPr/>
          <p:nvPr/>
        </p:nvCxnSpPr>
        <p:spPr>
          <a:xfrm>
            <a:off x="4653372" y="2286000"/>
            <a:ext cx="0" cy="2286000"/>
          </a:xfrm>
          <a:prstGeom prst="straightConnector1">
            <a:avLst/>
          </a:prstGeom>
          <a:noFill/>
          <a:ln w="158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6" name="Google Shape;176;p23"/>
          <p:cNvSpPr txBox="1">
            <a:spLocks noGrp="1"/>
          </p:cNvSpPr>
          <p:nvPr>
            <p:ph type="body" idx="1"/>
          </p:nvPr>
        </p:nvSpPr>
        <p:spPr>
          <a:xfrm>
            <a:off x="5155379" y="1065862"/>
            <a:ext cx="5744685" cy="472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hr-HR" sz="2000" b="0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Mužjak ima sivo tjeme, crveno-smeđu sljepoočnicu i crno grlo, dok ženka ima smeđe tjeme, a grlo sivo, veličine je oko 14 cm, teži do 32 grama, a raspon krila je do 22 cm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hr-HR" sz="2000" b="0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Blisko je vezan uz ljudska naselja i svakako je jedna od najčešćih gradskih ptica h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hr-HR" sz="2000" b="0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Hrani se sjemenkama, žitom, kukcima, pupoljcima, ali i otpadcima ljudske hrane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hr-HR" sz="2000" b="0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Može doživjeti do 5 godina.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hr-HR" sz="2000" b="0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Nese 3 do 6 jaja (2 do 3 puta u sezoni), a za mlade se brinu oba roditelja.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hr-HR" sz="2000" b="0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Gnijezdi vrlo često ispod krovova ili u zidnim udubinama gnijezdo gradi od biljnih dijelova i perja.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000" b="0" i="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24" descr="A black bird with a yellow beak&#10;&#10;Description automatically generated with medium confidence"/>
          <p:cNvPicPr preferRelativeResize="0"/>
          <p:nvPr/>
        </p:nvPicPr>
        <p:blipFill rotWithShape="1">
          <a:blip r:embed="rId3">
            <a:alphaModFix amt="35000"/>
          </a:blip>
          <a:srcRect r="6665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4"/>
          <p:cNvSpPr txBox="1"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hr-HR" sz="4800">
                <a:solidFill>
                  <a:srgbClr val="FFFFFF"/>
                </a:solidFill>
              </a:rPr>
              <a:t>KOS</a:t>
            </a:r>
            <a:endParaRPr/>
          </a:p>
        </p:txBody>
      </p:sp>
      <p:cxnSp>
        <p:nvCxnSpPr>
          <p:cNvPr id="184" name="Google Shape;184;p24"/>
          <p:cNvCxnSpPr/>
          <p:nvPr/>
        </p:nvCxnSpPr>
        <p:spPr>
          <a:xfrm>
            <a:off x="4653372" y="2286000"/>
            <a:ext cx="0" cy="2286000"/>
          </a:xfrm>
          <a:prstGeom prst="straightConnector1">
            <a:avLst/>
          </a:prstGeom>
          <a:noFill/>
          <a:ln w="158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5" name="Google Shape;185;p24"/>
          <p:cNvSpPr txBox="1">
            <a:spLocks noGrp="1"/>
          </p:cNvSpPr>
          <p:nvPr>
            <p:ph type="body" idx="1"/>
          </p:nvPr>
        </p:nvSpPr>
        <p:spPr>
          <a:xfrm>
            <a:off x="5155379" y="1065862"/>
            <a:ext cx="5744685" cy="472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hr-HR" sz="2000" b="0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Ptica je velika od 23-29 cm i teška je od 80-125 grama. Mužjak je crne boje perja, crno-smeđe boje nogu, a kljun je dug i žuto-crvene boje, ženka je smeđe boje s ponekom crnom mrljom i prilično je neugledna, nešto je svjetlije boje na trbuhu, koji je posut mnoštvom pjegica smećkaste boje, noge su joj tanke i sivometalne boje sa 4 prsta na kojima se nalaze sitne kandže</a:t>
            </a:r>
            <a:endParaRPr sz="2000">
              <a:solidFill>
                <a:srgbClr val="FFFFF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hr-HR" sz="2000" b="0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Uglavnom živi uz šumarke, na livadama, u gradovima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hr-HR" sz="2000" b="0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Nese 3-5 jaja (2-3 puta </a:t>
            </a:r>
            <a:r>
              <a:rPr lang="hr-HR" sz="20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od ožujka do lipnja). </a:t>
            </a:r>
            <a:r>
              <a:rPr lang="hr-HR" sz="2000" b="0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Ženka gradi gnijezdo, pretežno na zimzelenom drveću, Otprilike sljedeća 2 </a:t>
            </a:r>
            <a:r>
              <a:rPr lang="hr-HR" sz="20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tjedna</a:t>
            </a:r>
            <a:r>
              <a:rPr lang="hr-HR" sz="2000" b="0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mladi su u gnijezdu, a hrane ih i čuvaju oba roditelja.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hr-HR" sz="2000" b="0" i="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uglavnom se hrani insektima, puževima, crvima, obožava iskopavati gliste u  vrtovima, a dopunjava prehranu i orasima, sjemenkama i koštunjavim voćem. Zimi jede bobice koje ostaju po granama i razne sjemenke koje nalazi.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hr-HR" sz="2000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Živi do 2 godine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1026</Words>
  <Application>Microsoft Office PowerPoint</Application>
  <PresentationFormat>Široki zaslon</PresentationFormat>
  <Paragraphs>53</Paragraphs>
  <Slides>11</Slides>
  <Notes>11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11</vt:i4>
      </vt:variant>
    </vt:vector>
  </HeadingPairs>
  <TitlesOfParts>
    <vt:vector size="17" baseType="lpstr">
      <vt:lpstr>Libre Baskerville</vt:lpstr>
      <vt:lpstr>Arial</vt:lpstr>
      <vt:lpstr>Comic Sans MS</vt:lpstr>
      <vt:lpstr>Calibri</vt:lpstr>
      <vt:lpstr>Office Theme</vt:lpstr>
      <vt:lpstr>Office Theme</vt:lpstr>
      <vt:lpstr>PTICE STANARICE</vt:lpstr>
      <vt:lpstr>PTICE STANARICE</vt:lpstr>
      <vt:lpstr>CRVENDAČ</vt:lpstr>
      <vt:lpstr>FAZAN</vt:lpstr>
      <vt:lpstr>GRLICA GUGUTKA</vt:lpstr>
      <vt:lpstr>PLAVETNA SJENICA</vt:lpstr>
      <vt:lpstr>ŠKANJAC</vt:lpstr>
      <vt:lpstr>VRABAC</vt:lpstr>
      <vt:lpstr>KOS</vt:lpstr>
      <vt:lpstr>LITERATURA</vt:lpstr>
      <vt:lpstr>HVALA NA PAŽNJI!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PTICE STANARICE</dc:title>
  <dc:creator>Korisnik</dc:creator>
  <cp:lastModifiedBy>Emica Orešković</cp:lastModifiedBy>
  <cp:revision>1</cp:revision>
  <dcterms:modified xsi:type="dcterms:W3CDTF">2022-02-11T12:18:12Z</dcterms:modified>
</cp:coreProperties>
</file>