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3" r:id="rId6"/>
    <p:sldId id="275" r:id="rId7"/>
    <p:sldId id="274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0" r:id="rId17"/>
    <p:sldId id="271" r:id="rId18"/>
    <p:sldId id="268" r:id="rId19"/>
    <p:sldId id="269" r:id="rId20"/>
    <p:sldId id="277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656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38BCD-0298-44DD-97B7-D0BDCD96ABBB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21DE6-8965-4187-B1F8-DCE206F68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23 mjesto od 37 zemalja</a:t>
            </a:r>
            <a:r>
              <a:rPr lang="hr-HR" baseline="0" dirty="0" smtClean="0"/>
              <a:t> koje su sudjelovale u istraživanju; najmanje spolno aktivnih u toj dobi – Njemačka, Nizozemska, Poljska i Slovačka 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1DE6-8965-4187-B1F8-DCE206F68E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RH prosjek</a:t>
            </a:r>
            <a:r>
              <a:rPr lang="hr-HR" baseline="0" dirty="0" smtClean="0"/>
              <a:t> – 17 godina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1DE6-8965-4187-B1F8-DCE206F68E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Upitna iskrenost o prvim spolnim iskustvima; nisam fora, baš sam papak</a:t>
            </a:r>
          </a:p>
          <a:p>
            <a:r>
              <a:rPr lang="hr-HR" dirty="0" smtClean="0"/>
              <a:t>Zaljubljenost – veselost, opijenost, osjećaj leptirića u trbuhu, sreće i zadovoljstva. Osjećaju se dobro te</a:t>
            </a:r>
            <a:r>
              <a:rPr lang="hr-HR" baseline="0" dirty="0" smtClean="0"/>
              <a:t> žele bliskost i nježnost, žele stalno biti uz svoju novu ljubav</a:t>
            </a:r>
          </a:p>
          <a:p>
            <a:r>
              <a:rPr lang="hr-HR" baseline="0" dirty="0" smtClean="0"/>
              <a:t>Ljubav – se stvara iz početne faze zaljubljenosti, kada se pojavljuju i drugi osjećaji vezani uz ljubav – sigurnost, odgovornost, poštovanje, prihvaćanje, povjerenje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1DE6-8965-4187-B1F8-DCE206F68E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Publikacija HZJZ- a;</a:t>
            </a:r>
            <a:r>
              <a:rPr lang="hr-HR" baseline="0" dirty="0" smtClean="0"/>
              <a:t> </a:t>
            </a:r>
            <a:r>
              <a:rPr lang="hr-HR" dirty="0" smtClean="0"/>
              <a:t>Izvješće o prekidima trudnoće u zdravstvenim ustanovama Hrvatske 2011.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1DE6-8965-4187-B1F8-DCE206F68EA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SAD-u</a:t>
            </a:r>
            <a:r>
              <a:rPr lang="hr-HR" baseline="0" dirty="0" smtClean="0"/>
              <a:t> 2/3 oboljelih od spolno prenosivih bolesti čine mladi u dobi od 20 – 25 godina života</a:t>
            </a:r>
          </a:p>
          <a:p>
            <a:r>
              <a:rPr lang="hr-HR" baseline="0" dirty="0" smtClean="0"/>
              <a:t>Liječenje svrabac – losion, svu posteljinu, odjeću i ručnike oprati u vrućoj vodi i sušiti na vrućem zraku te najbolje 7 dana kasnije sve još jedanput ponoviti;  Stidna uš – također nakon 6 tjedana; grinje se jako učvrste pri dnu dlake pa ih se ne može odstraniti pranjem; mogu naseliti obrve, trepavice i druge dlakave dijelove tijela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1DE6-8965-4187-B1F8-DCE206F68EA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Liječenje:</a:t>
            </a:r>
            <a:r>
              <a:rPr lang="hr-HR" baseline="0" dirty="0" smtClean="0"/>
              <a:t> odstranjivanje </a:t>
            </a:r>
            <a:r>
              <a:rPr lang="hr-HR" baseline="0" dirty="0" err="1" smtClean="0"/>
              <a:t>kondiloma</a:t>
            </a:r>
            <a:r>
              <a:rPr lang="hr-HR" baseline="0" dirty="0" smtClean="0"/>
              <a:t> ili premazivanje istih posebnom tekućinom; spomenuti cijepljenje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1DE6-8965-4187-B1F8-DCE206F68EA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Simptomi nevezani</a:t>
            </a:r>
            <a:r>
              <a:rPr lang="hr-HR" baseline="0" dirty="0" smtClean="0"/>
              <a:t> uz spolne organe; inkubacija traje od jednog do šest mjeseci; unatoč liječenju kod jednog dijela pacijenata nije moguće zaustaviti razmnožavanje virusa pa bolest napreduje te dolazi do razvoja ciroze </a:t>
            </a:r>
            <a:r>
              <a:rPr lang="hr-HR" baseline="0" dirty="0" err="1" smtClean="0"/>
              <a:t>jetre</a:t>
            </a:r>
            <a:r>
              <a:rPr lang="hr-HR" baseline="0" dirty="0" smtClean="0"/>
              <a:t> ili karcinoma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1DE6-8965-4187-B1F8-DCE206F68EA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Smatra se da je hepatitis C jedan od najčešćih</a:t>
            </a:r>
            <a:r>
              <a:rPr lang="hr-HR" baseline="0" dirty="0" smtClean="0"/>
              <a:t> uzroka presađivanja </a:t>
            </a:r>
            <a:r>
              <a:rPr lang="hr-HR" baseline="0" dirty="0" err="1" smtClean="0"/>
              <a:t>jetre</a:t>
            </a:r>
            <a:r>
              <a:rPr lang="hr-HR" baseline="0" dirty="0" smtClean="0"/>
              <a:t> u odraslih i glavni uzrok nastanka </a:t>
            </a:r>
            <a:r>
              <a:rPr lang="hr-HR" baseline="0" dirty="0" err="1" smtClean="0"/>
              <a:t>hepatocelularnog</a:t>
            </a:r>
            <a:r>
              <a:rPr lang="hr-HR" baseline="0" dirty="0" smtClean="0"/>
              <a:t> karcinoma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1DE6-8965-4187-B1F8-DCE206F68EA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Limfni čvorovi su najčešće</a:t>
            </a:r>
            <a:r>
              <a:rPr lang="hr-HR" baseline="0" dirty="0" smtClean="0"/>
              <a:t> povećani na vratu i u preponama; oboljeli često simptome zaraze povezuje s nekom virusnom infekcijom; Ozbiljniji simptomi se ne moraju pojaviti niti unutar 10 i više godina. Za vrijeme </a:t>
            </a:r>
            <a:r>
              <a:rPr lang="hr-HR" baseline="0" dirty="0" err="1" smtClean="0"/>
              <a:t>asimptomatske</a:t>
            </a:r>
            <a:r>
              <a:rPr lang="hr-HR" baseline="0" dirty="0" smtClean="0"/>
              <a:t> faze, virus se umnožava i ubija stanice imunološkog sustava;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21DE6-8965-4187-B1F8-DCE206F68EA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10F-1024-4538-A867-F90DA9D8F6A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C57C-1DA8-43BF-A9F4-27107118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10F-1024-4538-A867-F90DA9D8F6A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C57C-1DA8-43BF-A9F4-27107118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10F-1024-4538-A867-F90DA9D8F6A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C57C-1DA8-43BF-A9F4-27107118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10F-1024-4538-A867-F90DA9D8F6A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C57C-1DA8-43BF-A9F4-27107118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10F-1024-4538-A867-F90DA9D8F6A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C57C-1DA8-43BF-A9F4-27107118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10F-1024-4538-A867-F90DA9D8F6A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C57C-1DA8-43BF-A9F4-27107118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10F-1024-4538-A867-F90DA9D8F6A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C57C-1DA8-43BF-A9F4-27107118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10F-1024-4538-A867-F90DA9D8F6A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C57C-1DA8-43BF-A9F4-27107118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10F-1024-4538-A867-F90DA9D8F6A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C57C-1DA8-43BF-A9F4-27107118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10F-1024-4538-A867-F90DA9D8F6A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C57C-1DA8-43BF-A9F4-271071186F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910F-1024-4538-A867-F90DA9D8F6A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48C57C-1DA8-43BF-A9F4-271071186F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F0910F-1024-4538-A867-F90DA9D8F6A6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48C57C-1DA8-43BF-A9F4-271071186F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RIZICI PRERANIH SPOLNIH ODNOSA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greske%20koje%20prave%20zaljubljeni%20tinejdze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2143115"/>
            <a:ext cx="5772150" cy="4329113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RIZICI PRERANIH SPOLNIH ODNOSA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07167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SPOLNO PRENOSIVE BOLESTI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5" y="2714620"/>
            <a:ext cx="7572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najraširenija u populaciji adolescenata je KLAMIDIJSKA INFEKCIJA </a:t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hr-HR" dirty="0" err="1" smtClean="0"/>
              <a:t>Chlamydia</a:t>
            </a:r>
            <a:r>
              <a:rPr lang="hr-HR" dirty="0" smtClean="0"/>
              <a:t> </a:t>
            </a:r>
            <a:r>
              <a:rPr lang="hr-HR" dirty="0" err="1" smtClean="0"/>
              <a:t>trachomatis</a:t>
            </a:r>
            <a:r>
              <a:rPr lang="hr-HR" dirty="0" smtClean="0"/>
              <a:t>)</a:t>
            </a:r>
          </a:p>
          <a:p>
            <a:pPr>
              <a:buFontTx/>
              <a:buChar char="-"/>
            </a:pPr>
            <a:r>
              <a:rPr lang="hr-HR" dirty="0" smtClean="0"/>
              <a:t> obično ne uzrokuje smetnje pa se i ne liječi, što za posljedicu može imati njezino napredovanje i uzrokovanje ozbiljnih  zdravstvenih problema</a:t>
            </a:r>
          </a:p>
          <a:p>
            <a:pPr>
              <a:buFontTx/>
              <a:buChar char="-"/>
            </a:pPr>
            <a:r>
              <a:rPr lang="hr-HR" dirty="0"/>
              <a:t> </a:t>
            </a:r>
            <a:r>
              <a:rPr lang="hr-HR" dirty="0" smtClean="0"/>
              <a:t> može uzrokovati </a:t>
            </a:r>
            <a:r>
              <a:rPr lang="hr-HR" dirty="0" err="1" smtClean="0"/>
              <a:t>izvanmaterične</a:t>
            </a:r>
            <a:r>
              <a:rPr lang="hr-HR" dirty="0" smtClean="0"/>
              <a:t> trudnoće, spontane pobačaje, </a:t>
            </a:r>
            <a:r>
              <a:rPr lang="hr-HR" dirty="0" err="1" smtClean="0"/>
              <a:t>sterilitet</a:t>
            </a:r>
            <a:endParaRPr lang="hr-HR" dirty="0"/>
          </a:p>
          <a:p>
            <a:pPr>
              <a:buFontTx/>
              <a:buChar char="-"/>
            </a:pPr>
            <a:r>
              <a:rPr lang="hr-HR" dirty="0" smtClean="0"/>
              <a:t> može se proširiti i na dijete kod kojeg može doći do razvoja upale pluća upale očiju</a:t>
            </a:r>
            <a:endParaRPr lang="en-US" dirty="0"/>
          </a:p>
        </p:txBody>
      </p:sp>
      <p:pic>
        <p:nvPicPr>
          <p:cNvPr id="5" name="Picture 4" descr="225px-Swollen_eye_with_conjunctivit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4714884"/>
            <a:ext cx="2857500" cy="184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RIZICI PRERANIH SPOLNIH ODNOSA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500306"/>
            <a:ext cx="353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SPOLNO PRENOSIVE BOLESTI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071810"/>
            <a:ext cx="4643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Herpes   (Herpes </a:t>
            </a:r>
            <a:r>
              <a:rPr lang="hr-HR" dirty="0" err="1" smtClean="0"/>
              <a:t>genitalis</a:t>
            </a:r>
            <a:r>
              <a:rPr lang="hr-HR" dirty="0" smtClean="0"/>
              <a:t>)</a:t>
            </a:r>
            <a:br>
              <a:rPr lang="hr-HR" dirty="0" smtClean="0"/>
            </a:b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vrlo bolni vodeni prištići na spolovilu</a:t>
            </a:r>
          </a:p>
          <a:p>
            <a:pPr>
              <a:buFontTx/>
              <a:buChar char="-"/>
            </a:pPr>
            <a:r>
              <a:rPr lang="hr-HR" dirty="0" smtClean="0"/>
              <a:t> otok spolovila i limfnih čvorova  u blizini</a:t>
            </a:r>
          </a:p>
          <a:p>
            <a:pPr>
              <a:buFontTx/>
              <a:buChar char="-"/>
            </a:pPr>
            <a:r>
              <a:rPr lang="hr-HR" dirty="0" smtClean="0"/>
              <a:t> bol kod mokrenja i sjedenja</a:t>
            </a:r>
          </a:p>
          <a:p>
            <a:pPr>
              <a:buFontTx/>
              <a:buChar char="-"/>
            </a:pPr>
            <a:r>
              <a:rPr lang="hr-HR" dirty="0" smtClean="0"/>
              <a:t> nema efikasnog liječenja </a:t>
            </a:r>
            <a:endParaRPr lang="en-US" dirty="0"/>
          </a:p>
        </p:txBody>
      </p:sp>
      <p:pic>
        <p:nvPicPr>
          <p:cNvPr id="7" name="Picture 6" descr="Herpes-Simplex-Vir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357562"/>
            <a:ext cx="2347917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RIZICI PRERANIH SPOLNIH ODNOSA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2357430"/>
            <a:ext cx="353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SPOLNO PRENOSIVE BOLESTI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3286124"/>
            <a:ext cx="40439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GONOREJA , KAPAVAC</a:t>
            </a:r>
            <a:br>
              <a:rPr lang="hr-HR" dirty="0" smtClean="0"/>
            </a:b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žućkasti iscjedak  i bol kod mokrenja</a:t>
            </a:r>
          </a:p>
          <a:p>
            <a:pPr>
              <a:buFontTx/>
              <a:buChar char="-"/>
            </a:pPr>
            <a:r>
              <a:rPr lang="hr-HR" dirty="0" smtClean="0"/>
              <a:t> liječenje antibioticima</a:t>
            </a:r>
            <a:endParaRPr lang="en-US" dirty="0"/>
          </a:p>
        </p:txBody>
      </p:sp>
      <p:pic>
        <p:nvPicPr>
          <p:cNvPr id="5" name="Picture 4" descr="neisseria gonorrhoea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071811"/>
            <a:ext cx="3643302" cy="23574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72132" y="557214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Neisseria</a:t>
            </a:r>
            <a:r>
              <a:rPr lang="hr-HR" dirty="0" smtClean="0"/>
              <a:t> </a:t>
            </a:r>
            <a:r>
              <a:rPr lang="hr-HR" dirty="0" err="1" smtClean="0"/>
              <a:t>gonorrhoeae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RIZICI PRERANIH SPOLNIH ODNOSA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071678"/>
            <a:ext cx="353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SPOLNO PRENOSIVE BOLESTI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7" y="2643182"/>
            <a:ext cx="39290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HPV  INFEKCIJE</a:t>
            </a:r>
          </a:p>
          <a:p>
            <a:pPr>
              <a:buFontTx/>
              <a:buChar char="-"/>
            </a:pPr>
            <a:r>
              <a:rPr lang="hr-HR" dirty="0" smtClean="0"/>
              <a:t> kod infekcije HPV –om niskog rizika </a:t>
            </a:r>
            <a:r>
              <a:rPr lang="hr-HR" dirty="0" err="1" smtClean="0"/>
              <a:t>kondilomi</a:t>
            </a:r>
            <a:r>
              <a:rPr lang="hr-HR" dirty="0" smtClean="0"/>
              <a:t> u genitalnoj regiji</a:t>
            </a:r>
          </a:p>
          <a:p>
            <a:pPr>
              <a:buFontTx/>
              <a:buChar char="-"/>
            </a:pPr>
            <a:r>
              <a:rPr lang="hr-HR" dirty="0" smtClean="0"/>
              <a:t> HPV visokog rizika izaziva promijene sluznice ušća maternice (</a:t>
            </a:r>
            <a:r>
              <a:rPr lang="hr-HR" dirty="0" err="1" smtClean="0"/>
              <a:t>cerviks</a:t>
            </a:r>
            <a:r>
              <a:rPr lang="hr-HR" dirty="0" smtClean="0"/>
              <a:t>)</a:t>
            </a:r>
          </a:p>
          <a:p>
            <a:pPr>
              <a:buFontTx/>
              <a:buChar char="-"/>
            </a:pPr>
            <a:r>
              <a:rPr lang="hr-HR" dirty="0" smtClean="0"/>
              <a:t> uzročnici su raka grla maternice</a:t>
            </a:r>
          </a:p>
        </p:txBody>
      </p:sp>
      <p:pic>
        <p:nvPicPr>
          <p:cNvPr id="5" name="Picture 4" descr="uzimanje uzor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4714884"/>
            <a:ext cx="2543175" cy="1790700"/>
          </a:xfrm>
          <a:prstGeom prst="rect">
            <a:avLst/>
          </a:prstGeom>
        </p:spPr>
      </p:pic>
      <p:pic>
        <p:nvPicPr>
          <p:cNvPr id="6" name="Picture 5" descr="Humani-papiloma-viru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1928802"/>
            <a:ext cx="4000528" cy="25003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43504" y="492919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 uzimanje uzorka stanica s grla maternice</a:t>
            </a:r>
            <a:br>
              <a:rPr lang="hr-HR" dirty="0" smtClean="0"/>
            </a:b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PAPA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RIZICI PRERANIH SPOLNIH ODNOSA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428868"/>
            <a:ext cx="353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SPOLNO PRENOSIVE BOLESTI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3143248"/>
            <a:ext cx="416947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Trihomonas</a:t>
            </a:r>
            <a:r>
              <a:rPr lang="hr-HR" dirty="0" smtClean="0"/>
              <a:t> </a:t>
            </a:r>
            <a:r>
              <a:rPr lang="hr-HR" dirty="0" err="1" smtClean="0"/>
              <a:t>vaginalis</a:t>
            </a:r>
            <a:endParaRPr lang="hr-HR" dirty="0" smtClean="0"/>
          </a:p>
          <a:p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žućkasti, zelenkasti ili sivkasti iscjedak </a:t>
            </a:r>
          </a:p>
          <a:p>
            <a:pPr>
              <a:buFontTx/>
              <a:buChar char="-"/>
            </a:pPr>
            <a:r>
              <a:rPr lang="hr-HR" dirty="0" smtClean="0"/>
              <a:t> svrbež vanjskog spolovila</a:t>
            </a:r>
          </a:p>
          <a:p>
            <a:pPr>
              <a:buFontTx/>
              <a:buChar char="-"/>
            </a:pPr>
            <a:r>
              <a:rPr lang="hr-HR" dirty="0" smtClean="0"/>
              <a:t> nelagoda prilikom mokrenja</a:t>
            </a:r>
          </a:p>
          <a:p>
            <a:pPr>
              <a:buFontTx/>
              <a:buChar char="-"/>
            </a:pPr>
            <a:r>
              <a:rPr lang="hr-HR" dirty="0" smtClean="0"/>
              <a:t> liječenje antibioticima</a:t>
            </a:r>
            <a:endParaRPr lang="en-US" dirty="0"/>
          </a:p>
        </p:txBody>
      </p:sp>
      <p:pic>
        <p:nvPicPr>
          <p:cNvPr id="6" name="Picture 5" descr="untitled 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000372"/>
            <a:ext cx="2652409" cy="20428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00760" y="5143512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Uzročnik bolesti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RIZICI PRERANIH SPOLNIH ODNOSA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285992"/>
            <a:ext cx="353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SPOLNO PRENOSIVE BOLESTI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928934"/>
            <a:ext cx="39290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GARDNERELLA VAGINALIS</a:t>
            </a:r>
          </a:p>
          <a:p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anaerobna bakterija koja uzrokuje infekciju rodnice</a:t>
            </a:r>
          </a:p>
          <a:p>
            <a:pPr>
              <a:buFontTx/>
              <a:buChar char="-"/>
            </a:pPr>
            <a:r>
              <a:rPr lang="hr-HR" dirty="0" smtClean="0"/>
              <a:t> ponekad svrbež i bol kod mokrenja</a:t>
            </a:r>
          </a:p>
          <a:p>
            <a:pPr>
              <a:buFontTx/>
              <a:buChar char="-"/>
            </a:pPr>
            <a:r>
              <a:rPr lang="hr-HR" dirty="0" smtClean="0"/>
              <a:t> iscjedak neugodnog mirisa na ribu</a:t>
            </a:r>
          </a:p>
          <a:p>
            <a:pPr>
              <a:buFontTx/>
              <a:buChar char="-"/>
            </a:pPr>
            <a:r>
              <a:rPr lang="hr-HR" dirty="0" smtClean="0"/>
              <a:t> može uzrokovati i upalu sluznice maternice, upalu mokraćnih putova, kao i upalu  </a:t>
            </a:r>
            <a:r>
              <a:rPr lang="hr-HR" dirty="0" err="1" smtClean="0"/>
              <a:t>Bartholinijevih</a:t>
            </a:r>
            <a:r>
              <a:rPr lang="hr-HR" dirty="0" smtClean="0"/>
              <a:t> žlijezda</a:t>
            </a:r>
            <a:endParaRPr lang="en-US" dirty="0"/>
          </a:p>
        </p:txBody>
      </p:sp>
      <p:pic>
        <p:nvPicPr>
          <p:cNvPr id="5" name="Picture 4" descr="Bartholinitis-acuta.jpg"/>
          <p:cNvPicPr>
            <a:picLocks noChangeAspect="1"/>
          </p:cNvPicPr>
          <p:nvPr/>
        </p:nvPicPr>
        <p:blipFill>
          <a:blip r:embed="rId2"/>
          <a:srcRect r="47244"/>
          <a:stretch>
            <a:fillRect/>
          </a:stretch>
        </p:blipFill>
        <p:spPr>
          <a:xfrm>
            <a:off x="5286380" y="3000372"/>
            <a:ext cx="3014913" cy="2905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RIZICI PRERANIH SPOLNIH ODNOSA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928802"/>
            <a:ext cx="353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SPOLNO PRENOSIVE BOLESTI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7" y="2285993"/>
            <a:ext cx="67866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HEPATITIS   B</a:t>
            </a:r>
            <a:br>
              <a:rPr lang="hr-HR" dirty="0" smtClean="0"/>
            </a:b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en-US" dirty="0" err="1" smtClean="0"/>
              <a:t>zarazna</a:t>
            </a:r>
            <a:r>
              <a:rPr lang="en-US" dirty="0" smtClean="0"/>
              <a:t> je </a:t>
            </a:r>
            <a:r>
              <a:rPr lang="en-US" dirty="0" err="1" smtClean="0"/>
              <a:t>bolest</a:t>
            </a:r>
            <a:r>
              <a:rPr lang="en-US" dirty="0" smtClean="0"/>
              <a:t> </a:t>
            </a:r>
            <a:r>
              <a:rPr lang="en-US" dirty="0" err="1" smtClean="0"/>
              <a:t>jetre</a:t>
            </a:r>
            <a:r>
              <a:rPr lang="en-US" dirty="0" smtClean="0"/>
              <a:t> </a:t>
            </a:r>
            <a:r>
              <a:rPr lang="en-US" dirty="0" err="1" smtClean="0"/>
              <a:t>uzrokovana</a:t>
            </a:r>
            <a:r>
              <a:rPr lang="en-US" dirty="0" smtClean="0"/>
              <a:t> </a:t>
            </a:r>
            <a:r>
              <a:rPr lang="en-US" dirty="0" err="1" smtClean="0"/>
              <a:t>virusom</a:t>
            </a:r>
            <a:r>
              <a:rPr lang="en-US" dirty="0" smtClean="0"/>
              <a:t> </a:t>
            </a:r>
            <a:r>
              <a:rPr lang="en-US" dirty="0" err="1" smtClean="0"/>
              <a:t>hepatitisa</a:t>
            </a:r>
            <a:r>
              <a:rPr lang="en-US" dirty="0" smtClean="0"/>
              <a:t> B (HBV)</a:t>
            </a:r>
            <a:endParaRPr lang="hr-HR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hr-HR" dirty="0" smtClean="0"/>
              <a:t>t</a:t>
            </a:r>
            <a:r>
              <a:rPr lang="en-US" dirty="0" smtClean="0"/>
              <a:t>o je </a:t>
            </a:r>
            <a:r>
              <a:rPr lang="en-US" dirty="0" err="1" smtClean="0"/>
              <a:t>najčešći</a:t>
            </a:r>
            <a:r>
              <a:rPr lang="en-US" dirty="0" smtClean="0"/>
              <a:t> </a:t>
            </a:r>
            <a:r>
              <a:rPr lang="en-US" dirty="0" err="1" smtClean="0"/>
              <a:t>uzrok</a:t>
            </a:r>
            <a:r>
              <a:rPr lang="en-US" dirty="0" smtClean="0"/>
              <a:t> </a:t>
            </a:r>
            <a:r>
              <a:rPr lang="en-US" dirty="0" err="1" smtClean="0"/>
              <a:t>kronične</a:t>
            </a:r>
            <a:r>
              <a:rPr lang="en-US" dirty="0" smtClean="0"/>
              <a:t> </a:t>
            </a:r>
            <a:r>
              <a:rPr lang="en-US" dirty="0" err="1" smtClean="0"/>
              <a:t>virusne</a:t>
            </a:r>
            <a:r>
              <a:rPr lang="en-US" dirty="0" smtClean="0"/>
              <a:t> </a:t>
            </a:r>
            <a:r>
              <a:rPr lang="en-US" dirty="0" err="1" smtClean="0"/>
              <a:t>infekcije</a:t>
            </a:r>
            <a:r>
              <a:rPr lang="en-US" dirty="0" smtClean="0"/>
              <a:t> </a:t>
            </a:r>
            <a:r>
              <a:rPr lang="en-US" dirty="0" err="1" smtClean="0"/>
              <a:t>jetre</a:t>
            </a:r>
            <a:r>
              <a:rPr lang="en-US" dirty="0" smtClean="0"/>
              <a:t> </a:t>
            </a:r>
            <a:r>
              <a:rPr lang="en-US" dirty="0" err="1" smtClean="0"/>
              <a:t>širom</a:t>
            </a:r>
            <a:r>
              <a:rPr lang="en-US" dirty="0" smtClean="0"/>
              <a:t> </a:t>
            </a:r>
            <a:r>
              <a:rPr lang="en-US" dirty="0" err="1" smtClean="0"/>
              <a:t>svijeta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u razvijenim zemljama  najčešći način zaraze je nezaštićenim spolnim odnosom</a:t>
            </a:r>
            <a:r>
              <a:rPr lang="en-US" dirty="0" smtClean="0"/>
              <a:t> </a:t>
            </a:r>
            <a:r>
              <a:rPr lang="hr-HR" dirty="0" smtClean="0"/>
              <a:t> sa zaraženom osobom</a:t>
            </a:r>
          </a:p>
          <a:p>
            <a:pPr>
              <a:buFontTx/>
              <a:buChar char="-"/>
            </a:pPr>
            <a:r>
              <a:rPr lang="hr-HR" dirty="0" smtClean="0"/>
              <a:t>  č</a:t>
            </a:r>
            <a:r>
              <a:rPr lang="en-US" dirty="0" err="1" smtClean="0"/>
              <a:t>ovjek</a:t>
            </a:r>
            <a:r>
              <a:rPr lang="en-US" dirty="0" smtClean="0"/>
              <a:t> je </a:t>
            </a:r>
            <a:r>
              <a:rPr lang="en-US" dirty="0" err="1" smtClean="0"/>
              <a:t>jedini</a:t>
            </a:r>
            <a:r>
              <a:rPr lang="en-US" dirty="0" smtClean="0"/>
              <a:t> </a:t>
            </a:r>
            <a:r>
              <a:rPr lang="en-US" dirty="0" err="1" smtClean="0"/>
              <a:t>rezervoar</a:t>
            </a:r>
            <a:r>
              <a:rPr lang="en-US" dirty="0" smtClean="0"/>
              <a:t> </a:t>
            </a:r>
            <a:r>
              <a:rPr lang="en-US" dirty="0" err="1" smtClean="0"/>
              <a:t>virusa</a:t>
            </a:r>
            <a:r>
              <a:rPr lang="en-US" dirty="0" smtClean="0"/>
              <a:t> </a:t>
            </a:r>
            <a:r>
              <a:rPr lang="en-US" dirty="0" err="1" smtClean="0"/>
              <a:t>hepatitisa</a:t>
            </a:r>
            <a:r>
              <a:rPr lang="en-US" dirty="0" smtClean="0"/>
              <a:t> B (</a:t>
            </a:r>
            <a:r>
              <a:rPr lang="en-US" dirty="0" err="1" smtClean="0"/>
              <a:t>oboljeli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zaraziti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osobe</a:t>
            </a:r>
            <a:r>
              <a:rPr lang="en-US" dirty="0" smtClean="0"/>
              <a:t> u </a:t>
            </a:r>
            <a:r>
              <a:rPr lang="en-US" dirty="0" err="1" smtClean="0"/>
              <a:t>fazi</a:t>
            </a:r>
            <a:r>
              <a:rPr lang="en-US" dirty="0" smtClean="0"/>
              <a:t> </a:t>
            </a:r>
            <a:r>
              <a:rPr lang="en-US" dirty="0" err="1" smtClean="0"/>
              <a:t>inkubacije</a:t>
            </a:r>
            <a:r>
              <a:rPr lang="en-US" dirty="0" smtClean="0"/>
              <a:t>, u </a:t>
            </a:r>
            <a:r>
              <a:rPr lang="en-US" dirty="0" err="1" smtClean="0"/>
              <a:t>akutnoj</a:t>
            </a:r>
            <a:r>
              <a:rPr lang="en-US" dirty="0" smtClean="0"/>
              <a:t> </a:t>
            </a:r>
            <a:r>
              <a:rPr lang="en-US" dirty="0" err="1" smtClean="0"/>
              <a:t>fazi</a:t>
            </a:r>
            <a:r>
              <a:rPr lang="en-US" dirty="0" smtClean="0"/>
              <a:t> </a:t>
            </a:r>
            <a:r>
              <a:rPr lang="en-US" dirty="0" err="1" smtClean="0"/>
              <a:t>bolesti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tijekom</a:t>
            </a:r>
            <a:r>
              <a:rPr lang="en-US" dirty="0" smtClean="0"/>
              <a:t> </a:t>
            </a:r>
            <a:r>
              <a:rPr lang="en-US" dirty="0" err="1" smtClean="0"/>
              <a:t>kroničnog</a:t>
            </a:r>
            <a:r>
              <a:rPr lang="en-US" dirty="0" smtClean="0"/>
              <a:t> </a:t>
            </a:r>
            <a:r>
              <a:rPr lang="en-US" dirty="0" err="1" smtClean="0"/>
              <a:t>vironoštva</a:t>
            </a:r>
            <a:r>
              <a:rPr lang="en-US" dirty="0" smtClean="0"/>
              <a:t>)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- n</a:t>
            </a:r>
            <a:r>
              <a:rPr lang="en-US" dirty="0" err="1" smtClean="0"/>
              <a:t>ajznačajniji</a:t>
            </a:r>
            <a:r>
              <a:rPr lang="en-US" dirty="0" smtClean="0"/>
              <a:t> </a:t>
            </a:r>
            <a:r>
              <a:rPr lang="en-US" dirty="0" err="1" smtClean="0"/>
              <a:t>izvor</a:t>
            </a:r>
            <a:r>
              <a:rPr lang="en-US" dirty="0" smtClean="0"/>
              <a:t> </a:t>
            </a:r>
            <a:r>
              <a:rPr lang="en-US" dirty="0" err="1" smtClean="0"/>
              <a:t>zaraze</a:t>
            </a:r>
            <a:r>
              <a:rPr lang="en-US" dirty="0" smtClean="0"/>
              <a:t> je </a:t>
            </a:r>
            <a:r>
              <a:rPr lang="en-US" dirty="0" err="1" smtClean="0"/>
              <a:t>krv</a:t>
            </a:r>
            <a:r>
              <a:rPr lang="en-US" dirty="0" smtClean="0"/>
              <a:t> </a:t>
            </a:r>
            <a:r>
              <a:rPr lang="en-US" dirty="0" err="1" smtClean="0"/>
              <a:t>inficirane</a:t>
            </a:r>
            <a:r>
              <a:rPr lang="en-US" dirty="0" smtClean="0"/>
              <a:t> </a:t>
            </a:r>
            <a:r>
              <a:rPr lang="en-US" dirty="0" err="1" smtClean="0"/>
              <a:t>osobe</a:t>
            </a:r>
            <a:r>
              <a:rPr lang="en-US" dirty="0" smtClean="0"/>
              <a:t>, a virus se </a:t>
            </a:r>
            <a:r>
              <a:rPr lang="en-US" dirty="0" err="1" smtClean="0"/>
              <a:t>nalazi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slini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ejakulatu</a:t>
            </a:r>
            <a:r>
              <a:rPr lang="en-US" dirty="0" smtClean="0"/>
              <a:t> </a:t>
            </a:r>
            <a:r>
              <a:rPr lang="en-US" dirty="0" err="1" smtClean="0"/>
              <a:t>oboljele</a:t>
            </a:r>
            <a:r>
              <a:rPr lang="en-US" dirty="0" smtClean="0"/>
              <a:t> </a:t>
            </a:r>
            <a:r>
              <a:rPr lang="en-US" dirty="0" err="1" smtClean="0"/>
              <a:t>osobe</a:t>
            </a:r>
            <a:r>
              <a:rPr lang="en-US" dirty="0" smtClean="0"/>
              <a:t> 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 o</a:t>
            </a:r>
            <a:r>
              <a:rPr lang="en-US" dirty="0" smtClean="0"/>
              <a:t>d 1999.g u </a:t>
            </a:r>
            <a:r>
              <a:rPr lang="en-US" dirty="0" err="1" smtClean="0"/>
              <a:t>Hrvatskoj</a:t>
            </a:r>
            <a:r>
              <a:rPr lang="en-US" dirty="0" smtClean="0"/>
              <a:t> je </a:t>
            </a:r>
            <a:r>
              <a:rPr lang="en-US" dirty="0" err="1" smtClean="0"/>
              <a:t>cijepljenje</a:t>
            </a:r>
            <a:r>
              <a:rPr lang="en-US" dirty="0" smtClean="0"/>
              <a:t> </a:t>
            </a:r>
            <a:r>
              <a:rPr lang="en-US" dirty="0" err="1" smtClean="0"/>
              <a:t>protiv</a:t>
            </a:r>
            <a:r>
              <a:rPr lang="en-US" dirty="0" smtClean="0"/>
              <a:t> </a:t>
            </a:r>
            <a:r>
              <a:rPr lang="en-US" dirty="0" err="1" smtClean="0"/>
              <a:t>hepatitisa</a:t>
            </a:r>
            <a:r>
              <a:rPr lang="en-US" dirty="0" smtClean="0"/>
              <a:t> B </a:t>
            </a:r>
            <a:r>
              <a:rPr lang="en-US" dirty="0" err="1" smtClean="0"/>
              <a:t>uvedeno</a:t>
            </a:r>
            <a:r>
              <a:rPr lang="en-US" dirty="0" smtClean="0"/>
              <a:t> u </a:t>
            </a:r>
            <a:r>
              <a:rPr lang="en-US" dirty="0" err="1" smtClean="0"/>
              <a:t>kalendar</a:t>
            </a:r>
            <a:r>
              <a:rPr lang="en-US" dirty="0" smtClean="0"/>
              <a:t> </a:t>
            </a:r>
            <a:r>
              <a:rPr lang="en-US" dirty="0" err="1" smtClean="0"/>
              <a:t>obveznih</a:t>
            </a:r>
            <a:r>
              <a:rPr lang="en-US" dirty="0" smtClean="0"/>
              <a:t> </a:t>
            </a:r>
            <a:r>
              <a:rPr lang="en-US" dirty="0" err="1" smtClean="0"/>
              <a:t>cijepljenja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cijepe</a:t>
            </a:r>
            <a:r>
              <a:rPr lang="en-US" dirty="0" smtClean="0"/>
              <a:t> se </a:t>
            </a:r>
            <a:r>
              <a:rPr lang="en-US" dirty="0" err="1" smtClean="0"/>
              <a:t>djeca</a:t>
            </a:r>
            <a:r>
              <a:rPr lang="en-US" dirty="0" smtClean="0"/>
              <a:t> u </a:t>
            </a:r>
            <a:r>
              <a:rPr lang="en-US" dirty="0" err="1" smtClean="0"/>
              <a:t>dobi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12 </a:t>
            </a:r>
            <a:r>
              <a:rPr lang="en-US" dirty="0" err="1" smtClean="0"/>
              <a:t>godina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hr-H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RIZICI PRERANIH SPOLNIH ODNOSA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143116"/>
            <a:ext cx="285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Spolno prenosive bolesti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714621"/>
            <a:ext cx="50720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HEPATITIS C </a:t>
            </a:r>
          </a:p>
          <a:p>
            <a:endParaRPr lang="hr-HR" dirty="0" smtClean="0"/>
          </a:p>
          <a:p>
            <a:pPr>
              <a:buFontTx/>
              <a:buChar char="-"/>
            </a:pPr>
            <a:r>
              <a:rPr lang="hr-HR" b="1" dirty="0" smtClean="0"/>
              <a:t> </a:t>
            </a:r>
            <a:r>
              <a:rPr lang="hr-HR" dirty="0" smtClean="0"/>
              <a:t>v</a:t>
            </a:r>
            <a:r>
              <a:rPr lang="vi-VN" dirty="0" smtClean="0"/>
              <a:t>irus hepatitisa C uzrokuje akutnu ili, što je puno češće, kroničnu upalnu bolest jetre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vi-VN" dirty="0" smtClean="0"/>
              <a:t> povezan nastankom ciroze, kao i raka jetre</a:t>
            </a:r>
            <a:endParaRPr lang="hr-HR" dirty="0" smtClean="0"/>
          </a:p>
          <a:p>
            <a:pPr>
              <a:buFontTx/>
              <a:buChar char="-"/>
            </a:pPr>
            <a:r>
              <a:rPr lang="hr-HR" b="1" dirty="0" smtClean="0"/>
              <a:t> </a:t>
            </a:r>
            <a:r>
              <a:rPr lang="hr-HR" dirty="0" smtClean="0"/>
              <a:t>b</a:t>
            </a:r>
            <a:r>
              <a:rPr lang="en-US" dirty="0" err="1" smtClean="0"/>
              <a:t>olest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„</a:t>
            </a:r>
            <a:r>
              <a:rPr lang="en-US" dirty="0" err="1" smtClean="0"/>
              <a:t>tihi</a:t>
            </a:r>
            <a:r>
              <a:rPr lang="en-US" dirty="0" smtClean="0"/>
              <a:t>“ </a:t>
            </a:r>
            <a:r>
              <a:rPr lang="en-US" dirty="0" err="1" smtClean="0"/>
              <a:t>tijek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većina</a:t>
            </a:r>
            <a:r>
              <a:rPr lang="en-US" dirty="0" smtClean="0"/>
              <a:t> </a:t>
            </a:r>
            <a:r>
              <a:rPr lang="en-US" dirty="0" err="1" smtClean="0"/>
              <a:t>oboljelih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nikakvih</a:t>
            </a:r>
            <a:r>
              <a:rPr lang="en-US" dirty="0" smtClean="0"/>
              <a:t> </a:t>
            </a:r>
            <a:r>
              <a:rPr lang="en-US" dirty="0" err="1" smtClean="0"/>
              <a:t>simptoma</a:t>
            </a:r>
            <a:r>
              <a:rPr lang="hr-HR" dirty="0" smtClean="0"/>
              <a:t>  ili </a:t>
            </a:r>
            <a:r>
              <a:rPr lang="en-US" dirty="0" err="1" smtClean="0"/>
              <a:t>ako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r>
              <a:rPr lang="hr-HR" dirty="0" smtClean="0"/>
              <a:t> budu blagi (</a:t>
            </a:r>
            <a:r>
              <a:rPr lang="en-US" dirty="0" smtClean="0"/>
              <a:t> </a:t>
            </a:r>
            <a:r>
              <a:rPr lang="en-US" dirty="0" err="1" smtClean="0"/>
              <a:t>mučnina</a:t>
            </a:r>
            <a:r>
              <a:rPr lang="en-US" dirty="0" smtClean="0"/>
              <a:t>, </a:t>
            </a:r>
            <a:r>
              <a:rPr lang="en-US" dirty="0" err="1" smtClean="0"/>
              <a:t>bol</a:t>
            </a:r>
            <a:r>
              <a:rPr lang="en-US" dirty="0" smtClean="0"/>
              <a:t> u </a:t>
            </a:r>
            <a:r>
              <a:rPr lang="en-US" dirty="0" err="1" smtClean="0"/>
              <a:t>mišićima</a:t>
            </a:r>
            <a:r>
              <a:rPr lang="en-US" dirty="0" smtClean="0"/>
              <a:t>, </a:t>
            </a:r>
            <a:r>
              <a:rPr lang="en-US" dirty="0" err="1" smtClean="0"/>
              <a:t>umor</a:t>
            </a:r>
            <a:r>
              <a:rPr lang="hr-HR" dirty="0" smtClean="0"/>
              <a:t>)</a:t>
            </a:r>
            <a:br>
              <a:rPr lang="hr-HR" dirty="0" smtClean="0"/>
            </a:br>
            <a:r>
              <a:rPr lang="hr-HR" dirty="0" smtClean="0"/>
              <a:t>- </a:t>
            </a:r>
            <a:r>
              <a:rPr lang="en-US" dirty="0" smtClean="0"/>
              <a:t> </a:t>
            </a:r>
            <a:r>
              <a:rPr lang="hr-HR" dirty="0" err="1" smtClean="0"/>
              <a:t>b</a:t>
            </a:r>
            <a:r>
              <a:rPr lang="en-US" dirty="0" err="1" smtClean="0"/>
              <a:t>olest</a:t>
            </a:r>
            <a:r>
              <a:rPr lang="en-US" dirty="0" smtClean="0"/>
              <a:t> se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većine</a:t>
            </a:r>
            <a:r>
              <a:rPr lang="en-US" dirty="0" smtClean="0"/>
              <a:t> </a:t>
            </a:r>
            <a:r>
              <a:rPr lang="en-US" dirty="0" err="1" smtClean="0"/>
              <a:t>bolesnika</a:t>
            </a:r>
            <a:r>
              <a:rPr lang="en-US" dirty="0" smtClean="0"/>
              <a:t> </a:t>
            </a:r>
            <a:r>
              <a:rPr lang="en-US" dirty="0" err="1" smtClean="0"/>
              <a:t>otkriva</a:t>
            </a:r>
            <a:r>
              <a:rPr lang="en-US" dirty="0" smtClean="0"/>
              <a:t> </a:t>
            </a:r>
            <a:r>
              <a:rPr lang="en-US" dirty="0" err="1" smtClean="0"/>
              <a:t>slučajno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rutinskoj</a:t>
            </a:r>
            <a:r>
              <a:rPr lang="en-US" dirty="0" smtClean="0"/>
              <a:t> </a:t>
            </a:r>
            <a:r>
              <a:rPr lang="en-US" dirty="0" err="1" smtClean="0"/>
              <a:t>laboratorijskoj</a:t>
            </a:r>
            <a:r>
              <a:rPr lang="en-US" dirty="0" smtClean="0"/>
              <a:t> </a:t>
            </a:r>
            <a:r>
              <a:rPr lang="en-US" dirty="0" err="1" smtClean="0"/>
              <a:t>kontroli</a:t>
            </a:r>
            <a:r>
              <a:rPr lang="en-US" dirty="0" smtClean="0"/>
              <a:t> </a:t>
            </a:r>
            <a:r>
              <a:rPr lang="en-US" dirty="0" err="1" smtClean="0"/>
              <a:t>krvi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endParaRPr lang="en-US" dirty="0"/>
          </a:p>
        </p:txBody>
      </p:sp>
      <p:pic>
        <p:nvPicPr>
          <p:cNvPr id="5" name="Picture 4" descr="ciroza-jetre.jpg"/>
          <p:cNvPicPr>
            <a:picLocks noChangeAspect="1"/>
          </p:cNvPicPr>
          <p:nvPr/>
        </p:nvPicPr>
        <p:blipFill>
          <a:blip r:embed="rId3"/>
          <a:srcRect l="54567"/>
          <a:stretch>
            <a:fillRect/>
          </a:stretch>
        </p:blipFill>
        <p:spPr>
          <a:xfrm>
            <a:off x="6357950" y="2428868"/>
            <a:ext cx="2307985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5114932" cy="1714512"/>
          </a:xfrm>
        </p:spPr>
        <p:txBody>
          <a:bodyPr>
            <a:normAutofit/>
          </a:bodyPr>
          <a:lstStyle/>
          <a:p>
            <a:pPr algn="ctr"/>
            <a:r>
              <a:rPr lang="hr-HR" sz="4000" dirty="0" smtClean="0"/>
              <a:t>RIZICI PRERANIH SPOLNIH ODNOSA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357430"/>
            <a:ext cx="353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SPOLNO PRENOSIVE BOLESTI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6" name="Picture 5" descr="aids-ku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357166"/>
            <a:ext cx="1714512" cy="24288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4348" y="3000372"/>
            <a:ext cx="77867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HIV:</a:t>
            </a:r>
            <a:r>
              <a:rPr lang="en-US" dirty="0" smtClean="0"/>
              <a:t> </a:t>
            </a:r>
            <a:r>
              <a:rPr lang="en-US" dirty="0" err="1" smtClean="0"/>
              <a:t>skraćenica</a:t>
            </a:r>
            <a:r>
              <a:rPr lang="en-US" dirty="0" smtClean="0"/>
              <a:t> </a:t>
            </a:r>
            <a:r>
              <a:rPr lang="en-US" dirty="0" err="1" smtClean="0"/>
              <a:t>engleskog</a:t>
            </a:r>
            <a:r>
              <a:rPr lang="en-US" dirty="0" smtClean="0"/>
              <a:t> </a:t>
            </a:r>
            <a:r>
              <a:rPr lang="en-US" dirty="0" err="1" smtClean="0"/>
              <a:t>naziva</a:t>
            </a:r>
            <a:r>
              <a:rPr lang="en-US" dirty="0" smtClean="0"/>
              <a:t> Human Immunodeficiency Virus (virus humane </a:t>
            </a:r>
            <a:r>
              <a:rPr lang="en-US" dirty="0" err="1" smtClean="0"/>
              <a:t>imunodeficijencije</a:t>
            </a:r>
            <a:r>
              <a:rPr lang="en-US" dirty="0" smtClean="0"/>
              <a:t>)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v</a:t>
            </a:r>
            <a:r>
              <a:rPr lang="en-US" dirty="0" err="1" smtClean="0"/>
              <a:t>irus</a:t>
            </a:r>
            <a:r>
              <a:rPr lang="en-US" dirty="0" smtClean="0"/>
              <a:t> HIV-a je </a:t>
            </a:r>
            <a:r>
              <a:rPr lang="en-US" dirty="0" err="1" smtClean="0"/>
              <a:t>uzročnik</a:t>
            </a:r>
            <a:r>
              <a:rPr lang="en-US" dirty="0" smtClean="0"/>
              <a:t> AIDS-a (SIDA je </a:t>
            </a:r>
            <a:r>
              <a:rPr lang="en-US" dirty="0" err="1" smtClean="0"/>
              <a:t>skraćenica</a:t>
            </a:r>
            <a:r>
              <a:rPr lang="en-US" dirty="0" smtClean="0"/>
              <a:t> </a:t>
            </a:r>
            <a:r>
              <a:rPr lang="en-US" dirty="0" err="1" smtClean="0"/>
              <a:t>francuskog</a:t>
            </a:r>
            <a:r>
              <a:rPr lang="en-US" dirty="0" smtClean="0"/>
              <a:t> </a:t>
            </a:r>
            <a:r>
              <a:rPr lang="en-US" dirty="0" err="1" smtClean="0"/>
              <a:t>porijekla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prenosi</a:t>
            </a:r>
            <a:r>
              <a:rPr lang="en-US" dirty="0" smtClean="0"/>
              <a:t> se </a:t>
            </a:r>
            <a:r>
              <a:rPr lang="en-US" dirty="0" err="1" smtClean="0"/>
              <a:t>krvlju</a:t>
            </a:r>
            <a:r>
              <a:rPr lang="en-US" dirty="0" smtClean="0"/>
              <a:t>, </a:t>
            </a:r>
            <a:r>
              <a:rPr lang="en-US" dirty="0" err="1" smtClean="0"/>
              <a:t>seksualnim</a:t>
            </a:r>
            <a:r>
              <a:rPr lang="en-US" dirty="0" smtClean="0"/>
              <a:t> </a:t>
            </a:r>
            <a:r>
              <a:rPr lang="en-US" dirty="0" err="1" smtClean="0"/>
              <a:t>kontaktom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zaražene</a:t>
            </a:r>
            <a:r>
              <a:rPr lang="en-US" dirty="0" smtClean="0"/>
              <a:t> </a:t>
            </a:r>
            <a:r>
              <a:rPr lang="en-US" dirty="0" err="1" smtClean="0"/>
              <a:t>trudnice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fetus </a:t>
            </a:r>
            <a:r>
              <a:rPr lang="en-US" dirty="0" err="1" smtClean="0"/>
              <a:t>tijekom</a:t>
            </a:r>
            <a:r>
              <a:rPr lang="en-US" dirty="0" smtClean="0"/>
              <a:t> </a:t>
            </a:r>
            <a:r>
              <a:rPr lang="en-US" dirty="0" err="1" smtClean="0"/>
              <a:t>trudnoće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poroda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dojenjem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AIDS:</a:t>
            </a:r>
            <a:r>
              <a:rPr lang="en-US" dirty="0" smtClean="0"/>
              <a:t> (</a:t>
            </a:r>
            <a:r>
              <a:rPr lang="en-US" dirty="0" err="1" smtClean="0"/>
              <a:t>Acquierd</a:t>
            </a:r>
            <a:r>
              <a:rPr lang="en-US" dirty="0" smtClean="0"/>
              <a:t> Immunodeficiency Syndrome,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stečene</a:t>
            </a:r>
            <a:r>
              <a:rPr lang="en-US" dirty="0" smtClean="0"/>
              <a:t> </a:t>
            </a:r>
            <a:r>
              <a:rPr lang="en-US" dirty="0" err="1" smtClean="0"/>
              <a:t>imunodeficijencije</a:t>
            </a:r>
            <a:r>
              <a:rPr lang="en-US" dirty="0" smtClean="0"/>
              <a:t>)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</a:t>
            </a:r>
            <a:r>
              <a:rPr lang="en-US" dirty="0" smtClean="0"/>
              <a:t>AIDS je </a:t>
            </a:r>
            <a:r>
              <a:rPr lang="en-US" dirty="0" err="1" smtClean="0"/>
              <a:t>bolest</a:t>
            </a:r>
            <a:r>
              <a:rPr lang="en-US" dirty="0" smtClean="0"/>
              <a:t> </a:t>
            </a:r>
            <a:r>
              <a:rPr lang="en-US" dirty="0" err="1" smtClean="0"/>
              <a:t>uzrokovana</a:t>
            </a:r>
            <a:r>
              <a:rPr lang="en-US" dirty="0" smtClean="0"/>
              <a:t> </a:t>
            </a:r>
            <a:r>
              <a:rPr lang="en-US" dirty="0" err="1" smtClean="0"/>
              <a:t>virusom</a:t>
            </a:r>
            <a:r>
              <a:rPr lang="en-US" dirty="0" smtClean="0"/>
              <a:t> HIV-a </a:t>
            </a:r>
            <a:r>
              <a:rPr lang="en-US" dirty="0" err="1" smtClean="0"/>
              <a:t>te</a:t>
            </a:r>
            <a:r>
              <a:rPr lang="en-US" dirty="0" smtClean="0"/>
              <a:t> se </a:t>
            </a:r>
            <a:r>
              <a:rPr lang="en-US" dirty="0" err="1" smtClean="0"/>
              <a:t>pojmom</a:t>
            </a:r>
            <a:r>
              <a:rPr lang="en-US" dirty="0" smtClean="0"/>
              <a:t> AIDS-a </a:t>
            </a:r>
            <a:r>
              <a:rPr lang="en-US" dirty="0" err="1" smtClean="0"/>
              <a:t>označava</a:t>
            </a:r>
            <a:r>
              <a:rPr lang="en-US" dirty="0" smtClean="0"/>
              <a:t> </a:t>
            </a:r>
            <a:r>
              <a:rPr lang="en-US" dirty="0" err="1" smtClean="0"/>
              <a:t>kasni</a:t>
            </a:r>
            <a:r>
              <a:rPr lang="en-US" dirty="0" smtClean="0"/>
              <a:t> </a:t>
            </a:r>
            <a:r>
              <a:rPr lang="en-US" dirty="0" err="1" smtClean="0"/>
              <a:t>stadij</a:t>
            </a:r>
            <a:r>
              <a:rPr lang="en-US" dirty="0" smtClean="0"/>
              <a:t> </a:t>
            </a:r>
            <a:r>
              <a:rPr lang="en-US" dirty="0" err="1" smtClean="0"/>
              <a:t>infekcije</a:t>
            </a:r>
            <a:r>
              <a:rPr lang="en-US" dirty="0" smtClean="0"/>
              <a:t> HIV </a:t>
            </a:r>
            <a:r>
              <a:rPr lang="en-US" dirty="0" err="1" smtClean="0"/>
              <a:t>virusom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RIZICI PRERANIH SPOLNIH ODNOSA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285992"/>
            <a:ext cx="3534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SPOLNO PRENOSIVE BOLESTI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 descr="hivvir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4429132"/>
            <a:ext cx="1981200" cy="18883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29125" y="2428869"/>
            <a:ext cx="39290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l-PL" dirty="0" smtClean="0"/>
              <a:t> većina ljudi nema nikakve simptome kad se zaraze sa HIV-om, no unutar mjesec ili dva od izlaganja virusu, mogu se javiti simptomi nalik na gripu (groznica, glavobolja , umor, povećani limfni čvorovi </a:t>
            </a:r>
            <a:br>
              <a:rPr lang="pl-PL" dirty="0" smtClean="0"/>
            </a:b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  simptomi obično nestanu unutar jednog tjedna do mjesec dana  Tijekom ovog razdoblja, zaražene osobe su ekstremno infektivne, a HIV je prisutan u velikim količinama u genitalnim tekućinama.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2786058"/>
            <a:ext cx="3500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Virus HIV-a se </a:t>
            </a:r>
            <a:r>
              <a:rPr lang="en-US" dirty="0" err="1" smtClean="0"/>
              <a:t>dokazano</a:t>
            </a:r>
            <a:r>
              <a:rPr lang="en-US" dirty="0" smtClean="0"/>
              <a:t> </a:t>
            </a:r>
            <a:r>
              <a:rPr lang="en-US" dirty="0" err="1" smtClean="0"/>
              <a:t>prenosi</a:t>
            </a:r>
            <a:r>
              <a:rPr lang="en-US" dirty="0" smtClean="0"/>
              <a:t> </a:t>
            </a:r>
            <a:r>
              <a:rPr lang="en-US" dirty="0" err="1" smtClean="0"/>
              <a:t>krvlju</a:t>
            </a:r>
            <a:r>
              <a:rPr lang="en-US" dirty="0" smtClean="0"/>
              <a:t>, </a:t>
            </a:r>
            <a:r>
              <a:rPr lang="en-US" dirty="0" err="1" smtClean="0"/>
              <a:t>sjemenom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vaginalnom</a:t>
            </a:r>
            <a:r>
              <a:rPr lang="en-US" dirty="0" smtClean="0"/>
              <a:t> </a:t>
            </a:r>
            <a:r>
              <a:rPr lang="en-US" dirty="0" err="1" smtClean="0"/>
              <a:t>tekućinom</a:t>
            </a:r>
            <a:r>
              <a:rPr lang="en-US" dirty="0" smtClean="0"/>
              <a:t>, </a:t>
            </a:r>
            <a:r>
              <a:rPr lang="en-US" dirty="0" err="1" smtClean="0"/>
              <a:t>majčinim</a:t>
            </a:r>
            <a:r>
              <a:rPr lang="en-US" dirty="0" smtClean="0"/>
              <a:t> </a:t>
            </a:r>
            <a:r>
              <a:rPr lang="en-US" dirty="0" err="1" smtClean="0"/>
              <a:t>mlijekom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tjelesnim</a:t>
            </a:r>
            <a:r>
              <a:rPr lang="en-US" dirty="0" smtClean="0"/>
              <a:t> </a:t>
            </a:r>
            <a:r>
              <a:rPr lang="en-US" dirty="0" err="1" smtClean="0"/>
              <a:t>tekućinama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sadrže</a:t>
            </a:r>
            <a:r>
              <a:rPr lang="en-US" dirty="0" smtClean="0"/>
              <a:t> </a:t>
            </a:r>
            <a:r>
              <a:rPr lang="en-US" dirty="0" err="1" smtClean="0"/>
              <a:t>krv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1418484"/>
          </a:xfrm>
        </p:spPr>
        <p:txBody>
          <a:bodyPr>
            <a:noAutofit/>
          </a:bodyPr>
          <a:lstStyle/>
          <a:p>
            <a:r>
              <a:rPr lang="hr-HR" sz="2800" b="1" dirty="0" smtClean="0"/>
              <a:t>MEĐUNARODNO ISTRAŽIVANJE O ZDRAVSTVENOM I SPOLNOM PONAŠANJU MLADIH </a:t>
            </a:r>
            <a:r>
              <a:rPr lang="hr-HR" sz="2800" dirty="0" smtClean="0"/>
              <a:t>– PODACI ZA 2010. GODINU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2643182"/>
            <a:ext cx="5799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SPOLNO AKTIVNIH  PETNAESTOGODIŠNJAKA  U RH</a:t>
            </a:r>
            <a:br>
              <a:rPr lang="hr-HR" dirty="0" smtClean="0"/>
            </a:br>
            <a:r>
              <a:rPr lang="hr-HR" dirty="0" smtClean="0"/>
              <a:t>- 26% MLADIĆA		(23 /37) </a:t>
            </a:r>
          </a:p>
          <a:p>
            <a:r>
              <a:rPr lang="hr-HR" dirty="0" smtClean="0"/>
              <a:t>- 13 % DJEVOJAKA 	(33/37)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4071942"/>
            <a:ext cx="67151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1/5 SPOLNO AKTIVNIH NE KORISTE NIKAKVU ZAŠTITU  </a:t>
            </a:r>
          </a:p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- nekorištenje zaštite nije izoliran događaj u životu te populacije, oni vrlo često konzumiraju alkohol i/ili  </a:t>
            </a:r>
            <a:r>
              <a:rPr lang="hr-HR" dirty="0" err="1" smtClean="0"/>
              <a:t>psihoaktivne</a:t>
            </a:r>
            <a:r>
              <a:rPr lang="hr-HR" dirty="0" smtClean="0"/>
              <a:t> droge</a:t>
            </a:r>
          </a:p>
          <a:p>
            <a:r>
              <a:rPr lang="hr-HR" dirty="0" smtClean="0"/>
              <a:t>- češće mijenjaju partnere i vrlo rano započinju sa spolnom aktivnošću </a:t>
            </a:r>
          </a:p>
          <a:p>
            <a:endParaRPr lang="hr-HR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71538" y="2071678"/>
            <a:ext cx="2811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Zavod za javno zdravstvo</a:t>
            </a:r>
            <a:endParaRPr lang="en-US" dirty="0"/>
          </a:p>
        </p:txBody>
      </p:sp>
      <p:pic>
        <p:nvPicPr>
          <p:cNvPr id="9" name="Picture 8" descr="untitled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958" y="3786190"/>
            <a:ext cx="11430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RIZICI PRERANIH SPOLNIH ODNOSA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2000240"/>
            <a:ext cx="628654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Spolno prenosive infekcije mogu stvoriti veoma ozbiljne komplikacije ukoliko se ne liječe: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/>
            </a:r>
            <a:b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</a:b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lang="pl-PL" sz="20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teški upalni procesi reproduktivnih organa;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lang="hr-HR" sz="20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neplodnost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lang="hr-HR" sz="20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spontani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pobačaji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lang="hr-HR" sz="20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vanmaterična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trudnoća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lang="hr-HR" sz="20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 bolesti, teška oštećenja, pa i smrt ploda;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lang="pl-PL" sz="20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 predstadij raka i rak grlića maternice;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lang="pl-PL" sz="20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 oštećenja ostalih organa (srce, jetra, bubrezi i mozak);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457200" algn="l"/>
              </a:tabLst>
            </a:pPr>
            <a:r>
              <a:rPr lang="hr-HR" sz="2000" dirty="0" smtClean="0">
                <a:solidFill>
                  <a:srgbClr val="333333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smrt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CAUM2YG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571876"/>
            <a:ext cx="2143125" cy="2133600"/>
          </a:xfrm>
          <a:prstGeom prst="rect">
            <a:avLst/>
          </a:prstGeom>
        </p:spPr>
      </p:pic>
      <p:pic>
        <p:nvPicPr>
          <p:cNvPr id="4" name="Picture 3" descr="604045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1428736"/>
            <a:ext cx="4754880" cy="31638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71802" y="4857760"/>
            <a:ext cx="5143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solidFill>
                  <a:schemeClr val="accent1">
                    <a:lumMod val="75000"/>
                  </a:schemeClr>
                </a:solidFill>
              </a:rPr>
              <a:t>NAJPRIJE,</a:t>
            </a:r>
          </a:p>
          <a:p>
            <a:r>
              <a:rPr lang="hr-HR" sz="3600" b="1" dirty="0" smtClean="0">
                <a:solidFill>
                  <a:schemeClr val="accent1">
                    <a:lumMod val="75000"/>
                  </a:schemeClr>
                </a:solidFill>
              </a:rPr>
              <a:t>DOBRO RAZMISLI !!!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1678"/>
            <a:ext cx="8305800" cy="1357322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/>
              <a:t>KADA JE PRAVO VRIJEME ZA PRVI SPOLNI ODNOS?</a:t>
            </a:r>
            <a:endParaRPr lang="en-US" sz="3600" dirty="0"/>
          </a:p>
        </p:txBody>
      </p:sp>
      <p:pic>
        <p:nvPicPr>
          <p:cNvPr id="7" name="Picture 6" descr="muskarac-zena-psrs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8604"/>
            <a:ext cx="2643206" cy="1571636"/>
          </a:xfrm>
          <a:prstGeom prst="rect">
            <a:avLst/>
          </a:prstGeom>
        </p:spPr>
      </p:pic>
      <p:pic>
        <p:nvPicPr>
          <p:cNvPr id="9" name="Picture 8" descr="VRŠNJACI LUTKE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4000504"/>
            <a:ext cx="3857652" cy="2286016"/>
          </a:xfrm>
          <a:prstGeom prst="rect">
            <a:avLst/>
          </a:prstGeom>
        </p:spPr>
      </p:pic>
      <p:pic>
        <p:nvPicPr>
          <p:cNvPr id="10" name="Picture 9" descr="imagesCAS7Q6M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3571876"/>
            <a:ext cx="2357454" cy="257176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14744" y="928670"/>
            <a:ext cx="131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RODITELJI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628652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LIJEČNICI I PSIHOLOZI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71934" y="4000504"/>
            <a:ext cx="3571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VRŠNJACI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8" y="857232"/>
            <a:ext cx="276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Postoje različita mišljenja.</a:t>
            </a:r>
          </a:p>
          <a:p>
            <a:r>
              <a:rPr lang="hr-HR" dirty="0" smtClean="0"/>
              <a:t>    KOGA POSLUŠATI?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000" dirty="0" smtClean="0"/>
              <a:t>NIKAD NIJE KASNO ZA PRVO SPOLNO ISKUSTVO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143504" y="2285992"/>
            <a:ext cx="35719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 prve menstruacija 12. – 13. godine</a:t>
            </a:r>
          </a:p>
          <a:p>
            <a:pPr>
              <a:buFontTx/>
              <a:buChar char="-"/>
            </a:pPr>
            <a:r>
              <a:rPr lang="hr-HR" dirty="0" smtClean="0"/>
              <a:t> neusklađenost anatomije, “kemije” i mozga slijedećih nekoliko godina</a:t>
            </a:r>
            <a:br>
              <a:rPr lang="hr-HR" dirty="0" smtClean="0"/>
            </a:b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preduvjet za spolnu aktivnost: tjelesna, mentalna i emocionalna zrelost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 ne postoji dobna granica za koju možemo reći da je prava za početak spolnih  aktivnosti dječaka i djevojčica</a:t>
            </a:r>
          </a:p>
          <a:p>
            <a:pPr>
              <a:buFontTx/>
              <a:buChar char="-"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8" name="Picture 7" descr="parti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428868"/>
            <a:ext cx="4358640" cy="3268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 </a:t>
            </a:r>
            <a:r>
              <a:rPr lang="hr-HR" sz="4400" dirty="0" smtClean="0"/>
              <a:t>NIKAD NIJE KASNO ZA PRVO SPOLNO ISKUSTVO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000241"/>
            <a:ext cx="7143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 prvo spolno iskustvo ne treba se dogoditi </a:t>
            </a:r>
          </a:p>
          <a:p>
            <a:r>
              <a:rPr lang="hr-HR" dirty="0" smtClean="0"/>
              <a:t>	zbog pritiska vršnjaka ( 30% spolno aktivnih tinejdžera osjećalo pritisak) </a:t>
            </a:r>
          </a:p>
          <a:p>
            <a:r>
              <a:rPr lang="hr-HR" dirty="0" smtClean="0"/>
              <a:t>	zbog toga što su “to” učinili svi drugi osim vas???</a:t>
            </a:r>
            <a:br>
              <a:rPr lang="hr-HR" dirty="0" smtClean="0"/>
            </a:br>
            <a:r>
              <a:rPr lang="hr-HR" dirty="0" smtClean="0"/>
              <a:t>	zbog ucjene (onaj koji vas  nagovara, ucjenjuje, ima “lošu” reputaciju i </a:t>
            </a:r>
            <a:r>
              <a:rPr lang="hr-HR" dirty="0" err="1" smtClean="0"/>
              <a:t>sl</a:t>
            </a:r>
            <a:r>
              <a:rPr lang="hr-HR" dirty="0" smtClean="0"/>
              <a:t>. nije vas  vrijedan)</a:t>
            </a:r>
          </a:p>
          <a:p>
            <a:r>
              <a:rPr lang="hr-HR" dirty="0" smtClean="0"/>
              <a:t>	zbog pritiska da ne smiju razočarati drugu osobu</a:t>
            </a:r>
          </a:p>
          <a:p>
            <a:r>
              <a:rPr lang="hr-HR" dirty="0" smtClean="0"/>
              <a:t>	</a:t>
            </a:r>
          </a:p>
          <a:p>
            <a:r>
              <a:rPr lang="hr-HR" dirty="0" smtClean="0"/>
              <a:t> Zbog preranog stupanja u spolni odnos kasnije možete imati grižnju savjesti, žaljenje</a:t>
            </a:r>
            <a:br>
              <a:rPr lang="hr-HR" dirty="0" smtClean="0"/>
            </a:br>
            <a:endParaRPr lang="hr-HR" dirty="0" smtClean="0"/>
          </a:p>
          <a:p>
            <a:r>
              <a:rPr lang="hr-HR" dirty="0" smtClean="0"/>
              <a:t>Razlučiti osjećaj zaljubljenosti od  ljubavi </a:t>
            </a:r>
          </a:p>
          <a:p>
            <a:endParaRPr lang="hr-HR" dirty="0" smtClean="0"/>
          </a:p>
          <a:p>
            <a:r>
              <a:rPr lang="hr-HR" b="1" dirty="0" smtClean="0">
                <a:solidFill>
                  <a:srgbClr val="FF0000"/>
                </a:solidFill>
              </a:rPr>
              <a:t>ČEKAJTE OSOBU KOJA ĆE POŠTOVATI VAŠE ŽELJE, STAVOVE I ODLUKE</a:t>
            </a:r>
          </a:p>
          <a:p>
            <a:endParaRPr lang="hr-HR" dirty="0" smtClean="0"/>
          </a:p>
          <a:p>
            <a:r>
              <a:rPr lang="hr-H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1571612"/>
            <a:ext cx="58579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PRAVA LJUBAV PRETPOSTAVLJA ZRELU OSOBNOST, POVJERENJE, UVAŽAVANJE DRUGOGA I DUBOKE EMOCIJE.</a:t>
            </a:r>
          </a:p>
          <a:p>
            <a:endParaRPr lang="hr-HR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LJUBAV POMAŽE ČOVJEKU DA PREVLADA OSJEĆAJ OSAMLJENOSTI, A IPAK MU DOPUŠTA DA BUDE SVOJ.</a:t>
            </a:r>
            <a:br>
              <a:rPr lang="hr-H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LJUBAVI SE TAKO ZBIVA PARADOKS – DVA BIĆA POSTAJU JEDNO, A IPAK OSTAJU DVOJE </a:t>
            </a:r>
            <a:br>
              <a:rPr lang="hr-H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(ERICH FROMM</a:t>
            </a:r>
            <a:r>
              <a:rPr lang="hr-H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RIZICI PRERANIH SPOLNIH ODNOSA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15140" y="2571744"/>
            <a:ext cx="207170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NEŽELJENA TRUDNOĆA</a:t>
            </a:r>
          </a:p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r>
              <a:rPr lang="hr-HR" sz="2400" b="1" dirty="0" smtClean="0"/>
              <a:t>SPOLNO PRENOSIVE BOLESTI</a:t>
            </a:r>
            <a:endParaRPr lang="en-US" sz="2400" b="1" dirty="0"/>
          </a:p>
        </p:txBody>
      </p:sp>
      <p:pic>
        <p:nvPicPr>
          <p:cNvPr id="6" name="Picture 5" descr="0494007_4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74" y="2214554"/>
            <a:ext cx="5572125" cy="37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RIZICI PRERANIH SPOLNIH ODNOSA</a:t>
            </a:r>
            <a:endParaRPr lang="en-US" sz="4000" dirty="0"/>
          </a:p>
        </p:txBody>
      </p:sp>
      <p:pic>
        <p:nvPicPr>
          <p:cNvPr id="10" name="Picture 9" descr="sexseks-krevet540p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0"/>
            <a:ext cx="2000264" cy="10715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85786" y="2500306"/>
            <a:ext cx="2835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NEŽELJENA TRUDNOĆA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4348" y="2928934"/>
            <a:ext cx="7858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Prema podacima Hrvatskog zavoda za javno zdravstvo  tijekom 2011. godine zabilježen je 346 prekid trudnoće u mladih djevojaka do 19. godine (7,96%)</a:t>
            </a:r>
          </a:p>
          <a:p>
            <a:pPr>
              <a:buFontTx/>
              <a:buChar char="-"/>
            </a:pPr>
            <a:r>
              <a:rPr lang="hr-HR" dirty="0"/>
              <a:t> </a:t>
            </a:r>
            <a:r>
              <a:rPr lang="hr-HR" dirty="0" smtClean="0"/>
              <a:t> mlađe od 15 godina  -     4  ili  0,09%</a:t>
            </a:r>
            <a:br>
              <a:rPr lang="hr-HR" dirty="0" smtClean="0"/>
            </a:br>
            <a:r>
              <a:rPr lang="hr-HR" dirty="0" smtClean="0"/>
              <a:t>-  od 15. do 16. starosti  - 64   ili     1,48%</a:t>
            </a:r>
            <a:br>
              <a:rPr lang="hr-HR" dirty="0" smtClean="0"/>
            </a:br>
            <a:r>
              <a:rPr lang="hr-HR" dirty="0" smtClean="0"/>
              <a:t>-  između 17. i 19. god.  -  278  ili   6,4 %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4348" y="5000636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Obavljanjem kirurškog prekida trudnoće ugrožava se opće a samim tim i </a:t>
            </a:r>
            <a:br>
              <a:rPr lang="hr-HR" dirty="0" smtClean="0"/>
            </a:br>
            <a:r>
              <a:rPr lang="hr-HR" dirty="0" smtClean="0"/>
              <a:t>reproduktivno zdravlje. </a:t>
            </a:r>
          </a:p>
          <a:p>
            <a:r>
              <a:rPr lang="hr-HR" dirty="0" smtClean="0"/>
              <a:t>- Može se dogoditi povreda organa zdjelice, krvarenje, infekcija; a ponekad je </a:t>
            </a:r>
            <a:r>
              <a:rPr lang="hr-HR" dirty="0" err="1" smtClean="0"/>
              <a:t>sterilitet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5329246" cy="1143000"/>
          </a:xfrm>
        </p:spPr>
        <p:txBody>
          <a:bodyPr>
            <a:normAutofit fontScale="90000"/>
          </a:bodyPr>
          <a:lstStyle/>
          <a:p>
            <a:r>
              <a:rPr lang="hr-HR" sz="4000" dirty="0" smtClean="0"/>
              <a:t>RIZICI PRERANIH SPOLNIH ODNOSA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214554"/>
            <a:ext cx="353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SPOLNO</a:t>
            </a:r>
            <a:r>
              <a:rPr lang="hr-HR" b="1" dirty="0" smtClean="0">
                <a:solidFill>
                  <a:schemeClr val="tx2"/>
                </a:solidFill>
              </a:rPr>
              <a:t> </a:t>
            </a:r>
            <a:r>
              <a:rPr lang="hr-HR" b="1" dirty="0" smtClean="0">
                <a:solidFill>
                  <a:schemeClr val="accent1"/>
                </a:solidFill>
              </a:rPr>
              <a:t>PRENOSIVE</a:t>
            </a:r>
            <a:r>
              <a:rPr lang="hr-HR" b="1" dirty="0" smtClean="0">
                <a:solidFill>
                  <a:schemeClr val="tx2"/>
                </a:solidFill>
              </a:rPr>
              <a:t> </a:t>
            </a:r>
            <a:r>
              <a:rPr lang="hr-HR" b="1" dirty="0" smtClean="0">
                <a:solidFill>
                  <a:schemeClr val="accent1"/>
                </a:solidFill>
              </a:rPr>
              <a:t>BOLESTI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286124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/>
              <a:t>u zadnjih nekoliko godina i u Hrvatskoj je zabilježen porast spolno prenosivih bolesti među adolescentima</a:t>
            </a:r>
          </a:p>
          <a:p>
            <a:pPr>
              <a:buFontTx/>
              <a:buChar char="-"/>
            </a:pPr>
            <a:r>
              <a:rPr lang="hr-HR" dirty="0"/>
              <a:t> </a:t>
            </a:r>
            <a:r>
              <a:rPr lang="hr-HR" dirty="0" smtClean="0"/>
              <a:t>postoji dvadesetak bolesti koje se mogu prenijeti spolnim kontaktom : infekcije virusom herpes </a:t>
            </a:r>
            <a:r>
              <a:rPr lang="hr-HR" dirty="0" err="1" smtClean="0"/>
              <a:t>simpleksa</a:t>
            </a:r>
            <a:r>
              <a:rPr lang="hr-HR" dirty="0" smtClean="0"/>
              <a:t>, humanim </a:t>
            </a:r>
            <a:r>
              <a:rPr lang="hr-HR" dirty="0" err="1" smtClean="0"/>
              <a:t>papiloma</a:t>
            </a:r>
            <a:r>
              <a:rPr lang="hr-HR" dirty="0" smtClean="0"/>
              <a:t> virusom, gonoreja, sifilis, </a:t>
            </a:r>
            <a:r>
              <a:rPr lang="hr-HR" dirty="0" err="1" smtClean="0"/>
              <a:t>klamidijske</a:t>
            </a:r>
            <a:r>
              <a:rPr lang="hr-HR" dirty="0" smtClean="0"/>
              <a:t> infekcije, hepatitis B i C, infekcije virusom ljudske </a:t>
            </a:r>
            <a:r>
              <a:rPr lang="hr-HR" dirty="0" err="1" smtClean="0"/>
              <a:t>imunodeficijencije</a:t>
            </a:r>
            <a:r>
              <a:rPr lang="hr-HR" dirty="0" smtClean="0"/>
              <a:t> (HIV) i </a:t>
            </a:r>
            <a:r>
              <a:rPr lang="hr-HR" dirty="0" err="1" smtClean="0"/>
              <a:t>dr</a:t>
            </a:r>
            <a:r>
              <a:rPr lang="hr-HR" dirty="0" smtClean="0"/>
              <a:t>. </a:t>
            </a:r>
            <a:br>
              <a:rPr lang="hr-HR" dirty="0" smtClean="0"/>
            </a:br>
            <a:r>
              <a:rPr lang="hr-HR" dirty="0" smtClean="0"/>
              <a:t>- mogu se prenijeti i nametnici – ušljivost (stidne uši) ili svrabac  (uzročnik je grinja – svrabac; ženka se ukopava pod površinu kože bušeći kanale u kome leže jaja; zaraza postaje vidljiva 4 do 6 tjedana nakon izlaganja)</a:t>
            </a:r>
          </a:p>
          <a:p>
            <a:endParaRPr lang="en-US" dirty="0"/>
          </a:p>
        </p:txBody>
      </p:sp>
      <p:pic>
        <p:nvPicPr>
          <p:cNvPr id="6" name="Picture 5" descr="stidne_us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214290"/>
            <a:ext cx="3175000" cy="2527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43834" y="278605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Stidna uš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968</TotalTime>
  <Words>955</Words>
  <Application>Microsoft Office PowerPoint</Application>
  <PresentationFormat>On-screen Show (4:3)</PresentationFormat>
  <Paragraphs>155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RIZICI PRERANIH SPOLNIH ODNOSA</vt:lpstr>
      <vt:lpstr>MEĐUNARODNO ISTRAŽIVANJE O ZDRAVSTVENOM I SPOLNOM PONAŠANJU MLADIH – PODACI ZA 2010. GODINU</vt:lpstr>
      <vt:lpstr>KADA JE PRAVO VRIJEME ZA PRVI SPOLNI ODNOS?</vt:lpstr>
      <vt:lpstr>NIKAD NIJE KASNO ZA PRVO SPOLNO ISKUSTVO</vt:lpstr>
      <vt:lpstr> NIKAD NIJE KASNO ZA PRVO SPOLNO ISKUSTVO</vt:lpstr>
      <vt:lpstr>Slide 6</vt:lpstr>
      <vt:lpstr>RIZICI PRERANIH SPOLNIH ODNOSA</vt:lpstr>
      <vt:lpstr>RIZICI PRERANIH SPOLNIH ODNOSA</vt:lpstr>
      <vt:lpstr>RIZICI PRERANIH SPOLNIH ODNOSA</vt:lpstr>
      <vt:lpstr>RIZICI PRERANIH SPOLNIH ODNOSA</vt:lpstr>
      <vt:lpstr>RIZICI PRERANIH SPOLNIH ODNOSA</vt:lpstr>
      <vt:lpstr>RIZICI PRERANIH SPOLNIH ODNOSA</vt:lpstr>
      <vt:lpstr>RIZICI PRERANIH SPOLNIH ODNOSA</vt:lpstr>
      <vt:lpstr>RIZICI PRERANIH SPOLNIH ODNOSA</vt:lpstr>
      <vt:lpstr>RIZICI PRERANIH SPOLNIH ODNOSA</vt:lpstr>
      <vt:lpstr>RIZICI PRERANIH SPOLNIH ODNOSA</vt:lpstr>
      <vt:lpstr>RIZICI PRERANIH SPOLNIH ODNOSA</vt:lpstr>
      <vt:lpstr>RIZICI PRERANIH SPOLNIH ODNOSA</vt:lpstr>
      <vt:lpstr>RIZICI PRERANIH SPOLNIH ODNOSA</vt:lpstr>
      <vt:lpstr>RIZICI PRERANIH SPOLNIH ODNOSA</vt:lpstr>
      <vt:lpstr>Slide 21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RIZICI PRERANIH SEKSUALNIH ODNOSA</dc:title>
  <dc:creator> </dc:creator>
  <cp:lastModifiedBy> </cp:lastModifiedBy>
  <cp:revision>14</cp:revision>
  <dcterms:created xsi:type="dcterms:W3CDTF">2013-02-10T09:11:44Z</dcterms:created>
  <dcterms:modified xsi:type="dcterms:W3CDTF">2014-03-29T19:37:59Z</dcterms:modified>
</cp:coreProperties>
</file>