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 autoAdjust="0"/>
    <p:restoredTop sz="94658" autoAdjust="0"/>
  </p:normalViewPr>
  <p:slideViewPr>
    <p:cSldViewPr>
      <p:cViewPr varScale="1">
        <p:scale>
          <a:sx n="81" d="100"/>
          <a:sy n="81" d="100"/>
        </p:scale>
        <p:origin x="77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924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6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431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30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5178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40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74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40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053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88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72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06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89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2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53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3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5EC3D-E34C-4277-B1A6-D70D659F2461}" type="datetimeFigureOut">
              <a:rPr lang="en-US" smtClean="0"/>
              <a:pPr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826D2B2-D641-4054-8905-8558390BF6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6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8/87/Bleeding_wound_on_thumb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jpeg"/><Relationship Id="rId7" Type="http://schemas.openxmlformats.org/officeDocument/2006/relationships/image" Target="../media/image14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2309_blood_450"/>
          <p:cNvPicPr>
            <a:picLocks noChangeAspect="1" noChangeArrowheads="1"/>
          </p:cNvPicPr>
          <p:nvPr/>
        </p:nvPicPr>
        <p:blipFill>
          <a:blip r:embed="rId2"/>
          <a:srcRect l="21044"/>
          <a:stretch>
            <a:fillRect/>
          </a:stretch>
        </p:blipFill>
        <p:spPr bwMode="auto">
          <a:xfrm>
            <a:off x="3146563" y="1214422"/>
            <a:ext cx="3497139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14481" y="2357430"/>
            <a:ext cx="8572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6000" b="1" dirty="0">
                <a:latin typeface="Comic Sans MS" pitchFamily="66" charset="0"/>
              </a:rPr>
              <a:t>KRV</a:t>
            </a:r>
            <a:endParaRPr lang="en-US" sz="60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28860" y="4929197"/>
            <a:ext cx="52864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3333CC"/>
                </a:solidFill>
                <a:latin typeface="Comic Sans MS" pitchFamily="66" charset="0"/>
              </a:rPr>
              <a:t>I TVOJA KRV MOŽE SPASITI NEČIJI ŽIVOT!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00562" y="2500306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400" dirty="0">
                <a:solidFill>
                  <a:srgbClr val="3333CC"/>
                </a:solidFill>
                <a:latin typeface="Comic Sans MS" pitchFamily="66" charset="0"/>
              </a:rPr>
              <a:t>KAD ODRASTEŠ I TI</a:t>
            </a:r>
            <a:br>
              <a:rPr lang="hr-HR" sz="2400" dirty="0">
                <a:solidFill>
                  <a:srgbClr val="3333CC"/>
                </a:solidFill>
                <a:latin typeface="Comic Sans MS" pitchFamily="66" charset="0"/>
              </a:rPr>
            </a:br>
            <a:r>
              <a:rPr lang="hr-HR" sz="2400" dirty="0">
                <a:solidFill>
                  <a:srgbClr val="3333CC"/>
                </a:solidFill>
                <a:latin typeface="Comic Sans MS" pitchFamily="66" charset="0"/>
              </a:rPr>
              <a:t> POSTANI</a:t>
            </a:r>
          </a:p>
          <a:p>
            <a:r>
              <a:rPr lang="hr-HR" sz="2400" dirty="0">
                <a:solidFill>
                  <a:srgbClr val="3333CC"/>
                </a:solidFill>
                <a:latin typeface="Comic Sans MS" pitchFamily="66" charset="0"/>
              </a:rPr>
              <a:t> DOBROVOLJNI DARIVATELJ KRVI!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4" y="571480"/>
            <a:ext cx="3222485" cy="33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286116" y="928670"/>
            <a:ext cx="52864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DARIVANJE KRVI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71480"/>
            <a:ext cx="4939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TKO MOŽE BITI DARIVATELJ?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142984"/>
            <a:ext cx="40719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Može biti svaka osoba dobrog općeg zdravstvenog stanja u dobi od 18 do 65 godina, tjelesne težine iznad 55 kilograma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29124" y="1357298"/>
            <a:ext cx="371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TKO NE SMIJE DAVATI KRV?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3108" y="2571745"/>
            <a:ext cx="678661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Osobe koje - su bolovale ili boluju od malignih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                     bolesti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	       - boluju od teških kroničnih bolesti</a:t>
            </a:r>
          </a:p>
          <a:p>
            <a:r>
              <a:rPr lang="hr-HR" sz="2000" dirty="0">
                <a:latin typeface="Comic Sans MS" pitchFamily="66" charset="0"/>
              </a:rPr>
              <a:t>                   - su liječene od spolno prenosivih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                     bolesti</a:t>
            </a:r>
          </a:p>
          <a:p>
            <a:r>
              <a:rPr lang="hr-HR" sz="2000" dirty="0">
                <a:latin typeface="Comic Sans MS" pitchFamily="66" charset="0"/>
              </a:rPr>
              <a:t>                   - promiskuitetne osobe</a:t>
            </a:r>
          </a:p>
          <a:p>
            <a:r>
              <a:rPr lang="hr-HR" sz="2000" dirty="0">
                <a:latin typeface="Comic Sans MS" pitchFamily="66" charset="0"/>
              </a:rPr>
              <a:t>                   - ovisnici</a:t>
            </a:r>
          </a:p>
          <a:p>
            <a:r>
              <a:rPr lang="hr-HR" sz="2000" dirty="0">
                <a:latin typeface="Comic Sans MS" pitchFamily="66" charset="0"/>
              </a:rPr>
              <a:t>                   - HIV pozitivne osobe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5721" y="5286388"/>
            <a:ext cx="8429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JE LI DAVANJE KRVI ŠTETNO ZA ZDRAVLJE ORGANIZMA?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929330"/>
            <a:ext cx="7715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NE! Svaka osoba između 18 i 65 godine života može bez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opasnosti za svoje zdravlje dati krv 3 do 4 puta godišnje.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9124" y="285728"/>
            <a:ext cx="4333876" cy="857256"/>
          </a:xfrm>
        </p:spPr>
        <p:txBody>
          <a:bodyPr/>
          <a:lstStyle/>
          <a:p>
            <a:r>
              <a:rPr lang="hr-HR" dirty="0"/>
              <a:t>  </a:t>
            </a:r>
            <a:r>
              <a:rPr lang="hr-HR" sz="4000" dirty="0">
                <a:latin typeface="Comic Sans MS" pitchFamily="66" charset="0"/>
              </a:rPr>
              <a:t>BOLESTI KRVI</a:t>
            </a:r>
            <a:endParaRPr lang="en-US" sz="40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3071810"/>
            <a:ext cx="6357982" cy="297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ANEMIJA</a:t>
            </a:r>
            <a:b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r>
              <a:rPr lang="hr-HR" sz="2400" dirty="0">
                <a:latin typeface="Comic Sans MS" pitchFamily="66" charset="0"/>
              </a:rPr>
              <a:t>-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hr-HR" sz="2000" dirty="0">
                <a:latin typeface="Comic Sans MS" pitchFamily="66" charset="0"/>
              </a:rPr>
              <a:t>Anemija ili slabokrvnost je bolest eritrocita</a:t>
            </a:r>
          </a:p>
          <a:p>
            <a:pPr>
              <a:lnSpc>
                <a:spcPct val="90000"/>
              </a:lnSpc>
            </a:pPr>
            <a:r>
              <a:rPr lang="hr-HR" sz="2000" dirty="0">
                <a:latin typeface="Comic Sans MS" pitchFamily="66" charset="0"/>
              </a:rPr>
              <a:t>Uzrok može biti nedostatak željeza, hemoglobina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ili samih eritrocita</a:t>
            </a:r>
          </a:p>
          <a:p>
            <a:pPr>
              <a:lnSpc>
                <a:spcPct val="90000"/>
              </a:lnSpc>
            </a:pPr>
            <a:r>
              <a:rPr lang="hr-HR" sz="2000" dirty="0">
                <a:latin typeface="Comic Sans MS" pitchFamily="66" charset="0"/>
              </a:rPr>
              <a:t>- simptomi: osjećaja slabosti, vrtoglavice, gubitka daha, umora, pospanosti, gubitka apetita i koncentracije</a:t>
            </a:r>
            <a:br>
              <a:rPr lang="hr-HR" sz="2000" dirty="0">
                <a:latin typeface="Comic Sans MS" pitchFamily="66" charset="0"/>
              </a:rPr>
            </a:br>
            <a:endParaRPr lang="hr-HR" sz="2000" dirty="0">
              <a:latin typeface="Comic Sans MS" pitchFamily="66" charset="0"/>
            </a:endParaRPr>
          </a:p>
          <a:p>
            <a:br>
              <a:rPr lang="hr-HR" dirty="0"/>
            </a:br>
            <a:endParaRPr lang="en-US" dirty="0"/>
          </a:p>
        </p:txBody>
      </p:sp>
      <p:pic>
        <p:nvPicPr>
          <p:cNvPr id="4" name="Picture 5" descr="page30a"/>
          <p:cNvPicPr>
            <a:picLocks noChangeAspect="1" noChangeArrowheads="1"/>
          </p:cNvPicPr>
          <p:nvPr/>
        </p:nvPicPr>
        <p:blipFill>
          <a:blip r:embed="rId2"/>
          <a:srcRect r="28902"/>
          <a:stretch>
            <a:fillRect/>
          </a:stretch>
        </p:blipFill>
        <p:spPr>
          <a:xfrm>
            <a:off x="7072330" y="3357562"/>
            <a:ext cx="1669318" cy="2720816"/>
          </a:xfrm>
          <a:prstGeom prst="rect">
            <a:avLst/>
          </a:prstGeo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357158" y="1000108"/>
            <a:ext cx="8501123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LEUKEMIJA </a:t>
            </a:r>
            <a:br>
              <a:rPr lang="hr-HR" dirty="0"/>
            </a:br>
            <a:r>
              <a:rPr lang="hr-HR" sz="2000" dirty="0">
                <a:latin typeface="Comic Sans MS" pitchFamily="66" charset="0"/>
              </a:rPr>
              <a:t>- zloćudna bolest leukocita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- uzročnici još uvijek nisu poznati, ali  se pojavljuje zbog genetskog faktora, izloženosti nekom kemikalijama, radijaciji ili je uzrokuje bakterija ili virus</a:t>
            </a:r>
            <a:br>
              <a:rPr lang="hr-HR" sz="2000" dirty="0">
                <a:latin typeface="Comic Sans MS" pitchFamily="66" charset="0"/>
              </a:rPr>
            </a:br>
            <a:r>
              <a:rPr lang="hr-HR" dirty="0"/>
              <a:t>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035" y="5429264"/>
            <a:ext cx="62151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Kako si pomoći: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uzimati hranu bogatu željezom (jetra, tuna, nemasno meso, špinat, </a:t>
            </a:r>
            <a:r>
              <a:rPr lang="hr-HR" sz="2000" dirty="0" err="1">
                <a:latin typeface="Comic Sans MS" pitchFamily="66" charset="0"/>
              </a:rPr>
              <a:t>brokula..</a:t>
            </a:r>
            <a:r>
              <a:rPr lang="hr-HR" sz="2000" dirty="0">
                <a:latin typeface="Comic Sans MS" pitchFamily="66" charset="0"/>
              </a:rPr>
              <a:t>.) i vitamin C;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hr-HR" dirty="0"/>
              <a:t> </a:t>
            </a:r>
            <a:r>
              <a:rPr lang="hr-HR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UČESTALOST KRVNIH GRUPA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8" descr="krvne gru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57430"/>
            <a:ext cx="3887787" cy="374491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85786" y="1643050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U SVIJETU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2071678"/>
            <a:ext cx="2417650" cy="1969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U HRVATSKOJ</a:t>
            </a:r>
            <a:b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</a:br>
            <a:br>
              <a:rPr lang="hr-HR" dirty="0"/>
            </a:br>
            <a:r>
              <a:rPr lang="hr-HR" dirty="0"/>
              <a:t> </a:t>
            </a:r>
            <a:r>
              <a:rPr lang="hr-HR" sz="2000" dirty="0">
                <a:latin typeface="Comic Sans MS" pitchFamily="66" charset="0"/>
              </a:rPr>
              <a:t>A – 42%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0 – 34%</a:t>
            </a:r>
          </a:p>
          <a:p>
            <a:r>
              <a:rPr lang="hr-HR" sz="2000" dirty="0">
                <a:latin typeface="Comic Sans MS" pitchFamily="66" charset="0"/>
              </a:rPr>
              <a:t> B – 17%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AB – 7%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5400" dirty="0">
                <a:solidFill>
                  <a:srgbClr val="3333CC"/>
                </a:solidFill>
              </a:rPr>
              <a:t> </a:t>
            </a:r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SUDBINA ZAPISANA U KRVNOJ  GRUPI?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596" y="1571612"/>
            <a:ext cx="800105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Nedavno su japanski znanstvenici pokušali povezati krvne grupe i karakterne osobine ljudi. </a:t>
            </a:r>
          </a:p>
          <a:p>
            <a:pPr eaLnBrk="0" hangingPunct="0"/>
            <a:r>
              <a:rPr lang="hr-HR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Prof</a:t>
            </a:r>
            <a:r>
              <a:rPr lang="hr-H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. </a:t>
            </a:r>
            <a:r>
              <a:rPr lang="hr-HR" sz="20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Yamoto</a:t>
            </a:r>
            <a:r>
              <a:rPr lang="hr-HR" sz="2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: Krvne grupe i karakterne osobine ljudi</a:t>
            </a:r>
            <a:r>
              <a:rPr lang="hr-HR" sz="2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(nema znanstvenu osnovu)</a:t>
            </a:r>
            <a:endParaRPr lang="en-US" sz="2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4" name="Group 162"/>
          <p:cNvGraphicFramePr>
            <a:graphicFrameLocks noGrp="1"/>
          </p:cNvGraphicFramePr>
          <p:nvPr/>
        </p:nvGraphicFramePr>
        <p:xfrm>
          <a:off x="1071537" y="3000374"/>
          <a:ext cx="6786610" cy="3286144"/>
        </p:xfrm>
        <a:graphic>
          <a:graphicData uri="http://schemas.openxmlformats.org/drawingml/2006/table">
            <a:tbl>
              <a:tblPr/>
              <a:tblGrid>
                <a:gridCol w="16970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0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53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7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937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B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0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AB 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3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odgovorni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razumni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spretni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osebujni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3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provokativni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promjenjiva </a:t>
                      </a:r>
                      <a:b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mišljenja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kreativni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osjećajni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32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čvrsta karaktera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pošteni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željni isticanja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proturječna </a:t>
                      </a:r>
                      <a:b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karaktera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93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organizatori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slobodoumni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vedri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tvrdoglavi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93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sumnjičavi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tolerantni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strastveni</a:t>
                      </a:r>
                      <a:endParaRPr kumimoji="0" lang="hr-HR" sz="1600" b="1" i="0" u="none" strike="noStrike" cap="none" normalizeH="0" baseline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promišljeni</a:t>
                      </a:r>
                      <a:endParaRPr kumimoji="0" lang="hr-HR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3333CC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toteka:Bleeding wound on thumb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857628"/>
            <a:ext cx="1928826" cy="272472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857224" y="785794"/>
            <a:ext cx="72699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KRV</a:t>
            </a:r>
            <a:r>
              <a:rPr lang="hr-HR" sz="2800" dirty="0">
                <a:latin typeface="Comic Sans MS" pitchFamily="66" charset="0"/>
              </a:rPr>
              <a:t> je tekuće vezivno tkivo crvene boje</a:t>
            </a:r>
            <a:br>
              <a:rPr lang="hr-HR" sz="2800" dirty="0">
                <a:latin typeface="Comic Sans MS" pitchFamily="66" charset="0"/>
              </a:rPr>
            </a:br>
            <a:r>
              <a:rPr lang="hr-HR" sz="2800" dirty="0">
                <a:latin typeface="Comic Sans MS" pitchFamily="66" charset="0"/>
              </a:rPr>
              <a:t>- </a:t>
            </a:r>
            <a:r>
              <a:rPr lang="hr-HR" sz="2400" dirty="0">
                <a:latin typeface="Comic Sans MS" pitchFamily="66" charset="0"/>
              </a:rPr>
              <a:t>u tijelu odrasla čovjeka ima oko 5 l krvi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71670" y="2357430"/>
            <a:ext cx="6572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- </a:t>
            </a:r>
            <a:r>
              <a:rPr lang="hr-HR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Uloge:</a:t>
            </a:r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</a:t>
            </a:r>
            <a:r>
              <a:rPr lang="hr-HR" sz="2400" dirty="0">
                <a:latin typeface="Comic Sans MS" pitchFamily="66" charset="0"/>
              </a:rPr>
              <a:t>1) prenosi različite tvari po             tijelu (plinove, hormone, šećere i </a:t>
            </a:r>
            <a:r>
              <a:rPr lang="hr-HR" sz="2400" dirty="0" err="1">
                <a:latin typeface="Comic Sans MS" pitchFamily="66" charset="0"/>
              </a:rPr>
              <a:t>sl</a:t>
            </a:r>
            <a:r>
              <a:rPr lang="hr-HR" sz="2400" dirty="0">
                <a:latin typeface="Comic Sans MS" pitchFamily="66" charset="0"/>
              </a:rPr>
              <a:t>.)</a:t>
            </a:r>
            <a:br>
              <a:rPr lang="hr-HR" sz="2400" dirty="0">
                <a:latin typeface="Comic Sans MS" pitchFamily="66" charset="0"/>
              </a:rPr>
            </a:br>
            <a:r>
              <a:rPr lang="hr-HR" sz="2400" dirty="0">
                <a:latin typeface="Comic Sans MS" pitchFamily="66" charset="0"/>
              </a:rPr>
              <a:t>                  2) regulira tjelesnu</a:t>
            </a:r>
          </a:p>
          <a:p>
            <a:r>
              <a:rPr lang="hr-HR" sz="2400" dirty="0">
                <a:latin typeface="Comic Sans MS" pitchFamily="66" charset="0"/>
              </a:rPr>
              <a:t>      temperaturu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6050" y="4286256"/>
            <a:ext cx="581909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          </a:t>
            </a:r>
            <a:r>
              <a:rPr lang="hr-HR" sz="2400" dirty="0">
                <a:latin typeface="Comic Sans MS" pitchFamily="66" charset="0"/>
              </a:rPr>
              <a:t>3) Pomaže organizmu u borbi protiv uzročnika bolesti</a:t>
            </a:r>
          </a:p>
          <a:p>
            <a:r>
              <a:rPr lang="hr-HR" sz="2400" dirty="0">
                <a:latin typeface="Comic Sans MS" pitchFamily="66" charset="0"/>
              </a:rPr>
              <a:t>          4) Sprječava krvarenje stvarajući  ugrušak na oštećenoj krvnoj žili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305800" cy="1000132"/>
          </a:xfrm>
        </p:spPr>
        <p:txBody>
          <a:bodyPr/>
          <a:lstStyle/>
          <a:p>
            <a:r>
              <a:rPr lang="hr-HR" dirty="0"/>
              <a:t>    </a:t>
            </a:r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Sastav krvi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8" descr="sastav krv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5786" y="2428868"/>
            <a:ext cx="3143272" cy="36433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14810" y="928670"/>
            <a:ext cx="4241627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Krvna plazma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- izdvaja se taloženjem krvi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-  sastav: voda, ugljikohidrati,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bjelančevine, masti, minerali, hormoni, a kod bolesnih se osoba tu još nalaze i uzročnici bolesti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3429000"/>
            <a:ext cx="47028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Krvna tjelešca</a:t>
            </a:r>
          </a:p>
          <a:p>
            <a:r>
              <a:rPr lang="hr-HR" sz="2000" dirty="0">
                <a:latin typeface="Comic Sans MS" pitchFamily="66" charset="0"/>
              </a:rPr>
              <a:t>- nastaju i sazrijevaju u koštanoj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moždini i slezeni, prsnoj žlijezdi i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limfnim čvorovima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-  razlikujemo: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1) krvne stanice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2) krvne pločice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1000132"/>
          </a:xfrm>
        </p:spPr>
        <p:txBody>
          <a:bodyPr>
            <a:normAutofit fontScale="90000"/>
          </a:bodyPr>
          <a:lstStyle/>
          <a:p>
            <a:r>
              <a:rPr lang="hr-HR" dirty="0"/>
              <a:t> </a:t>
            </a:r>
            <a:br>
              <a:rPr lang="hr-HR" dirty="0"/>
            </a:br>
            <a:r>
              <a:rPr lang="hr-HR" dirty="0"/>
              <a:t> </a:t>
            </a:r>
            <a:br>
              <a:rPr lang="hr-HR" dirty="0"/>
            </a:br>
            <a:r>
              <a:rPr lang="hr-HR" dirty="0"/>
              <a:t> </a:t>
            </a:r>
            <a:r>
              <a:rPr lang="hr-HR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Eritrociti – crvene krvne stanice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" name="Picture 4" descr="1944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2071678"/>
            <a:ext cx="3124200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2071679"/>
            <a:ext cx="426475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2400" dirty="0"/>
              <a:t> </a:t>
            </a:r>
            <a:r>
              <a:rPr lang="hr-HR" sz="2000" dirty="0">
                <a:latin typeface="Comic Sans MS" pitchFamily="66" charset="0"/>
              </a:rPr>
              <a:t>Najbrojnije su krvna tjelešca</a:t>
            </a:r>
          </a:p>
          <a:p>
            <a:pPr>
              <a:buFontTx/>
              <a:buChar char="-"/>
            </a:pPr>
            <a:r>
              <a:rPr lang="hr-HR" sz="2000" dirty="0">
                <a:latin typeface="Comic Sans MS" pitchFamily="66" charset="0"/>
              </a:rPr>
              <a:t> nastaju u koštanoj moždini, a propadaju u slezeni</a:t>
            </a:r>
          </a:p>
          <a:p>
            <a:pPr>
              <a:buFontTx/>
              <a:buChar char="-"/>
            </a:pPr>
            <a:r>
              <a:rPr lang="hr-HR" sz="2000" dirty="0">
                <a:latin typeface="Comic Sans MS" pitchFamily="66" charset="0"/>
              </a:rPr>
              <a:t> nemaju jezgru </a:t>
            </a:r>
          </a:p>
          <a:p>
            <a:pPr>
              <a:buFontTx/>
              <a:buChar char="-"/>
            </a:pPr>
            <a:r>
              <a:rPr lang="hr-HR" sz="2000" dirty="0">
                <a:latin typeface="Comic Sans MS" pitchFamily="66" charset="0"/>
              </a:rPr>
              <a:t> uloga: prijenos plinova</a:t>
            </a:r>
          </a:p>
          <a:p>
            <a:endParaRPr lang="hr-HR" sz="2400" dirty="0"/>
          </a:p>
          <a:p>
            <a:pPr>
              <a:buFontTx/>
              <a:buChar char="-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4572008"/>
            <a:ext cx="52864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2400" dirty="0"/>
              <a:t> </a:t>
            </a:r>
            <a:r>
              <a:rPr lang="hr-HR" sz="2000" dirty="0">
                <a:latin typeface="Comic Sans MS" pitchFamily="66" charset="0"/>
              </a:rPr>
              <a:t>krvni pigment je bjelančevina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  hemoglobin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- daje eritrocitima i krvi crvenu boju</a:t>
            </a:r>
          </a:p>
          <a:p>
            <a:pPr>
              <a:buFontTx/>
              <a:buChar char="-"/>
            </a:pPr>
            <a:r>
              <a:rPr lang="hr-HR" sz="2000" dirty="0">
                <a:latin typeface="Comic Sans MS" pitchFamily="66" charset="0"/>
              </a:rPr>
              <a:t> sadržava željezo </a:t>
            </a:r>
            <a:endParaRPr lang="en-US" sz="2000" dirty="0">
              <a:latin typeface="Comic Sans MS" pitchFamily="66" charset="0"/>
            </a:endParaRPr>
          </a:p>
        </p:txBody>
      </p:sp>
      <p:pic>
        <p:nvPicPr>
          <p:cNvPr id="8" name="Picture 4" descr="uloga eritrocit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143380"/>
            <a:ext cx="1500199" cy="1357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 </a:t>
            </a:r>
            <a:r>
              <a:rPr lang="hr-HR" sz="4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Leukociti – bijele krvne stanice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5" descr="C:\WINDOWS\Desktop\Školska knjiga - prezentacije\Školska knjiga - slike - originali\Osmi razred - naknadno\krvozilni\bijela i bak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928934"/>
            <a:ext cx="2143140" cy="3024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214678" y="2214554"/>
            <a:ext cx="5143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hr-HR" sz="2400" dirty="0"/>
              <a:t> </a:t>
            </a:r>
            <a:r>
              <a:rPr lang="hr-HR" sz="2000" dirty="0">
                <a:latin typeface="Comic Sans MS" pitchFamily="66" charset="0"/>
              </a:rPr>
              <a:t>štite organizam od bolesti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- više vrsta leukocita:</a:t>
            </a:r>
          </a:p>
          <a:p>
            <a:r>
              <a:rPr lang="hr-HR" sz="2000" dirty="0">
                <a:latin typeface="Comic Sans MS" pitchFamily="66" charset="0"/>
              </a:rPr>
              <a:t>Jedni  proždiru mikroorganizme, a   </a:t>
            </a:r>
            <a:br>
              <a:rPr lang="hr-HR" sz="2400" dirty="0">
                <a:latin typeface="Comic Sans MS" pitchFamily="66" charset="0"/>
              </a:rPr>
            </a:br>
            <a:endParaRPr lang="en-US" sz="2400" dirty="0"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1643042" y="3214686"/>
            <a:ext cx="2500330" cy="9286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000496" y="3429000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drugi – </a:t>
            </a:r>
            <a:r>
              <a:rPr lang="hr-HR" sz="2000" dirty="0" err="1">
                <a:latin typeface="Comic Sans MS" pitchFamily="66" charset="0"/>
              </a:rPr>
              <a:t>limfociti</a:t>
            </a:r>
            <a:r>
              <a:rPr lang="hr-HR" sz="2000" dirty="0">
                <a:latin typeface="Comic Sans MS" pitchFamily="66" charset="0"/>
              </a:rPr>
              <a:t> proizvode antitijela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57554" y="4857760"/>
            <a:ext cx="4768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- brojnost im ovisi o zdravstvenom 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stanju organizma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</a:t>
            </a:r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Trombociti – krvne pločice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5" descr="C:\WINDOWS\Desktop\Školska knjiga - prezentacije\Školska knjiga - slike - originali\Osmi razred - naknadno\krvozilni\ugrusa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71876"/>
            <a:ext cx="3667354" cy="2698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14348" y="2143116"/>
            <a:ext cx="650085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-  Zajedno s eritrocitima i bjelančevinama  (</a:t>
            </a:r>
            <a:r>
              <a:rPr lang="hr-HR" sz="2000" dirty="0" err="1">
                <a:latin typeface="Comic Sans MS" pitchFamily="66" charset="0"/>
              </a:rPr>
              <a:t>fibrinogen</a:t>
            </a:r>
            <a:r>
              <a:rPr lang="hr-HR" sz="2000" dirty="0">
                <a:latin typeface="Comic Sans MS" pitchFamily="66" charset="0"/>
              </a:rPr>
              <a:t>) iz plazme stvaraju krvni ugrušak koji začepljuje oštećenu krvnu žilu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286256"/>
            <a:ext cx="4286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-  </a:t>
            </a:r>
            <a:r>
              <a:rPr lang="hr-HR" sz="2000" dirty="0">
                <a:latin typeface="Comic Sans MS" pitchFamily="66" charset="0"/>
              </a:rPr>
              <a:t>Zgrušavanje krvi  je zaštitni mehanizam koji sprječava gubitak krvi iz organizma </a:t>
            </a:r>
            <a:endParaRPr lang="en-US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hr-HR" dirty="0"/>
              <a:t>             </a:t>
            </a:r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KRVNE GRUPE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4" descr="krvne grup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71744"/>
            <a:ext cx="3286148" cy="218855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000628" y="3214686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>
                <a:latin typeface="Comic Sans MS" pitchFamily="66" charset="0"/>
              </a:rPr>
              <a:t>Za klasifikaciju krvi najčešće se koristi sustav A, B iO, koji je 1900. god. u Beču otkrio </a:t>
            </a:r>
          </a:p>
          <a:p>
            <a:r>
              <a:rPr lang="hr-HR" sz="2400" dirty="0">
                <a:latin typeface="Comic Sans MS" pitchFamily="66" charset="0"/>
              </a:rPr>
              <a:t>KARL LANDSTEINER</a:t>
            </a: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305800" cy="857256"/>
          </a:xfrm>
        </p:spPr>
        <p:txBody>
          <a:bodyPr>
            <a:normAutofit/>
          </a:bodyPr>
          <a:lstStyle/>
          <a:p>
            <a:r>
              <a:rPr lang="hr-HR" dirty="0"/>
              <a:t>    </a:t>
            </a:r>
            <a:r>
              <a:rPr lang="hr-HR" sz="4000" dirty="0">
                <a:latin typeface="Comic Sans MS" pitchFamily="66" charset="0"/>
              </a:rPr>
              <a:t>KRVNE GRUPE</a:t>
            </a:r>
            <a:endParaRPr lang="en-US" sz="4000" dirty="0">
              <a:latin typeface="Comic Sans MS" pitchFamily="66" charset="0"/>
            </a:endParaRPr>
          </a:p>
        </p:txBody>
      </p:sp>
      <p:graphicFrame>
        <p:nvGraphicFramePr>
          <p:cNvPr id="3" name="Group 5"/>
          <p:cNvGraphicFramePr>
            <a:graphicFrameLocks noGrp="1"/>
          </p:cNvGraphicFramePr>
          <p:nvPr/>
        </p:nvGraphicFramePr>
        <p:xfrm>
          <a:off x="1066800" y="1524000"/>
          <a:ext cx="6781800" cy="4663440"/>
        </p:xfrm>
        <a:graphic>
          <a:graphicData uri="http://schemas.openxmlformats.org/drawingml/2006/table">
            <a:tbl>
              <a:tblPr/>
              <a:tblGrid>
                <a:gridCol w="226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0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KRVNA GRUPA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BJELANČEVINA NA POVRŠINI ERITROCITA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PROTUTIJELO U SERUMU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ANTI A i ANTI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BJELANČEVINA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ANTI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BJELANČEVINA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ANTI 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omic Sans MS" pitchFamily="66" charset="0"/>
                        </a:rPr>
                        <a:t>AB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BJELANČEVINA A I 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NEMA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31" descr="C:\WINDOWS\Desktop\Školska knjiga - prezentacije\Školska knjiga - slike - originali\Osmi razred - naknadno\krvozilni\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2667000"/>
            <a:ext cx="7620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3" descr="C:\WINDOWS\Desktop\Školska knjiga - prezentacije\Školska knjiga - slike - originali\Osmi razred - naknadno\krvozilni\BJ 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3505200"/>
            <a:ext cx="91440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5" descr="C:\WINDOWS\Desktop\Školska knjiga - prezentacije\Školska knjiga - slike - originali\Osmi razred - naknadno\krvozilni\BJ 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4495800"/>
            <a:ext cx="762000" cy="60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2" descr="C:\WINDOWS\Desktop\Školska knjiga - prezentacije\Školska knjiga - slike - originali\Osmi razred - naknadno\krvozilni\BET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7400" y="3505200"/>
            <a:ext cx="11430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4" descr="C:\WINDOWS\Desktop\Školska knjiga - prezentacije\Školska knjiga - slike - originali\Osmi razred - naknadno\krvozilni\ALF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4419600"/>
            <a:ext cx="1143000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43570" y="2714620"/>
            <a:ext cx="10001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500430" y="5429264"/>
            <a:ext cx="714380" cy="58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 </a:t>
            </a:r>
            <a:r>
              <a:rPr lang="hr-HR" sz="40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Transfuzija krvi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Picture 4" descr="C:\WINDOWS\Desktop\Školska knjiga - prezentacije\Školska knjiga - slike - originali\Osmi razred - naknadno\krvozilni\transfuzij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357694"/>
            <a:ext cx="292895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42849" bIns="4284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организира крводарителска акција во просториите на Трансфузиона медицина со која ќе го одбележи Денот на лицето со инвалидитет , 3-ти декември.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Акцијата ќе трае од 9 – 14 часот. Истата е подржана од Општина Струмица и Црвениот крст .</a:t>
            </a:r>
          </a:p>
          <a:p>
            <a:pPr marL="0" marR="0" lvl="0" indent="0" algn="l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en-US" sz="3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</a:t>
            </a:r>
            <a:r>
              <a: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</a:t>
            </a:r>
          </a:p>
        </p:txBody>
      </p:sp>
      <p:pic>
        <p:nvPicPr>
          <p:cNvPr id="15362" name="Picture 2" descr="krv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285728"/>
            <a:ext cx="2826783" cy="18573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4348" y="1928802"/>
            <a:ext cx="5761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- je unošenje krvi davatelja u krvotok primatelja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298" y="2643182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DIJAGRAM DAVATELJA I PRIMATELJA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43372" y="3429000"/>
            <a:ext cx="5000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>
                <a:latin typeface="Comic Sans MS" pitchFamily="66" charset="0"/>
              </a:rPr>
              <a:t>- posljedica nepodudarnosti krvnih grupa</a:t>
            </a:r>
            <a:br>
              <a:rPr lang="hr-HR" sz="2000" dirty="0">
                <a:latin typeface="Comic Sans MS" pitchFamily="66" charset="0"/>
              </a:rPr>
            </a:br>
            <a:r>
              <a:rPr lang="hr-HR" sz="2000" dirty="0">
                <a:latin typeface="Comic Sans MS" pitchFamily="66" charset="0"/>
              </a:rPr>
              <a:t>prilikom transfuzije je zgrušavanje krvi i smrt: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3" name="Flowchart: Process 12"/>
          <p:cNvSpPr/>
          <p:nvPr/>
        </p:nvSpPr>
        <p:spPr>
          <a:xfrm flipH="1">
            <a:off x="571472" y="3429000"/>
            <a:ext cx="3500462" cy="2786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art 13"/>
          <p:cNvSpPr/>
          <p:nvPr/>
        </p:nvSpPr>
        <p:spPr>
          <a:xfrm>
            <a:off x="642910" y="4286256"/>
            <a:ext cx="857256" cy="71438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A</a:t>
            </a:r>
            <a:endParaRPr lang="en-US" sz="2400" b="1" dirty="0"/>
          </a:p>
        </p:txBody>
      </p:sp>
      <p:sp>
        <p:nvSpPr>
          <p:cNvPr id="12" name="Heart 11"/>
          <p:cNvSpPr/>
          <p:nvPr/>
        </p:nvSpPr>
        <p:spPr>
          <a:xfrm>
            <a:off x="1714480" y="3571876"/>
            <a:ext cx="928694" cy="71438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200" dirty="0"/>
              <a:t>0</a:t>
            </a:r>
            <a:endParaRPr lang="en-US" sz="3200" dirty="0"/>
          </a:p>
        </p:txBody>
      </p:sp>
      <p:sp>
        <p:nvSpPr>
          <p:cNvPr id="15" name="Heart 14"/>
          <p:cNvSpPr/>
          <p:nvPr/>
        </p:nvSpPr>
        <p:spPr>
          <a:xfrm>
            <a:off x="1714480" y="5357826"/>
            <a:ext cx="928694" cy="71438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/>
              <a:t>AB</a:t>
            </a:r>
            <a:endParaRPr lang="en-US" sz="2400" dirty="0"/>
          </a:p>
        </p:txBody>
      </p:sp>
      <p:sp>
        <p:nvSpPr>
          <p:cNvPr id="18" name="Heart 17"/>
          <p:cNvSpPr/>
          <p:nvPr/>
        </p:nvSpPr>
        <p:spPr>
          <a:xfrm>
            <a:off x="2857488" y="4286256"/>
            <a:ext cx="857256" cy="71438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/>
              <a:t>B</a:t>
            </a:r>
            <a:endParaRPr lang="en-US" sz="2400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1500166" y="4143380"/>
            <a:ext cx="357190" cy="214314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00298" y="4071942"/>
            <a:ext cx="357190" cy="28575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16200000" flipH="1">
            <a:off x="1660900" y="4804181"/>
            <a:ext cx="1071571" cy="3572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6200000" flipH="1">
            <a:off x="1285852" y="4929198"/>
            <a:ext cx="428628" cy="42862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2571736" y="4929198"/>
            <a:ext cx="500066" cy="357190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1"/>
      <p:bldP spid="13" grpId="0" animBg="1"/>
      <p:bldP spid="14" grpId="0" animBg="1"/>
      <p:bldP spid="12" grpId="0" animBg="1"/>
      <p:bldP spid="15" grpId="0" animBg="1"/>
      <p:bldP spid="18" grpId="0" animBg="1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557</TotalTime>
  <Words>734</Words>
  <Application>Microsoft Office PowerPoint</Application>
  <PresentationFormat>Prikaz na zaslonu (4:3)</PresentationFormat>
  <Paragraphs>127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Comic Sans MS</vt:lpstr>
      <vt:lpstr>Trebuchet MS</vt:lpstr>
      <vt:lpstr>Wingdings 3</vt:lpstr>
      <vt:lpstr>Faseta</vt:lpstr>
      <vt:lpstr>PowerPoint prezentacija</vt:lpstr>
      <vt:lpstr>PowerPoint prezentacija</vt:lpstr>
      <vt:lpstr>    Sastav krvi</vt:lpstr>
      <vt:lpstr>     Eritrociti – crvene krvne stanice</vt:lpstr>
      <vt:lpstr> Leukociti – bijele krvne stanice</vt:lpstr>
      <vt:lpstr> Trombociti – krvne pločice</vt:lpstr>
      <vt:lpstr>             KRVNE GRUPE</vt:lpstr>
      <vt:lpstr>    KRVNE GRUPE</vt:lpstr>
      <vt:lpstr>  Transfuzija krvi</vt:lpstr>
      <vt:lpstr>PowerPoint prezentacija</vt:lpstr>
      <vt:lpstr>PowerPoint prezentacija</vt:lpstr>
      <vt:lpstr>  BOLESTI KRVI</vt:lpstr>
      <vt:lpstr> UČESTALOST KRVNIH GRUPA</vt:lpstr>
      <vt:lpstr> SUDBINA ZAPISANA U KRVNOJ  GRUPI?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Ema Orešković</dc:creator>
  <cp:lastModifiedBy>Emica Orešković</cp:lastModifiedBy>
  <cp:revision>13</cp:revision>
  <dcterms:created xsi:type="dcterms:W3CDTF">2014-03-12T12:16:12Z</dcterms:created>
  <dcterms:modified xsi:type="dcterms:W3CDTF">2022-03-13T14:04:52Z</dcterms:modified>
</cp:coreProperties>
</file>